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37"/>
  </p:notesMasterIdLst>
  <p:handoutMasterIdLst>
    <p:handoutMasterId r:id="rId38"/>
  </p:handoutMasterIdLst>
  <p:sldIdLst>
    <p:sldId id="256" r:id="rId2"/>
    <p:sldId id="257" r:id="rId3"/>
    <p:sldId id="301" r:id="rId4"/>
    <p:sldId id="300" r:id="rId5"/>
    <p:sldId id="299" r:id="rId6"/>
    <p:sldId id="260" r:id="rId7"/>
    <p:sldId id="294" r:id="rId8"/>
    <p:sldId id="295" r:id="rId9"/>
    <p:sldId id="296" r:id="rId10"/>
    <p:sldId id="259" r:id="rId11"/>
    <p:sldId id="288" r:id="rId12"/>
    <p:sldId id="275" r:id="rId13"/>
    <p:sldId id="281" r:id="rId14"/>
    <p:sldId id="282" r:id="rId15"/>
    <p:sldId id="283" r:id="rId16"/>
    <p:sldId id="284" r:id="rId17"/>
    <p:sldId id="285" r:id="rId18"/>
    <p:sldId id="286" r:id="rId19"/>
    <p:sldId id="277" r:id="rId20"/>
    <p:sldId id="263" r:id="rId21"/>
    <p:sldId id="303" r:id="rId22"/>
    <p:sldId id="304" r:id="rId23"/>
    <p:sldId id="267" r:id="rId24"/>
    <p:sldId id="305" r:id="rId25"/>
    <p:sldId id="307" r:id="rId26"/>
    <p:sldId id="302" r:id="rId27"/>
    <p:sldId id="270" r:id="rId28"/>
    <p:sldId id="293" r:id="rId29"/>
    <p:sldId id="276" r:id="rId30"/>
    <p:sldId id="309" r:id="rId31"/>
    <p:sldId id="271" r:id="rId32"/>
    <p:sldId id="290" r:id="rId33"/>
    <p:sldId id="310" r:id="rId34"/>
    <p:sldId id="272" r:id="rId35"/>
    <p:sldId id="308" r:id="rId3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mbria Wilhelm"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516" autoAdjust="0"/>
  </p:normalViewPr>
  <p:slideViewPr>
    <p:cSldViewPr snapToGrid="0" snapToObjects="1">
      <p:cViewPr>
        <p:scale>
          <a:sx n="100" d="100"/>
          <a:sy n="100" d="100"/>
        </p:scale>
        <p:origin x="22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6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1" Type="http://schemas.openxmlformats.org/officeDocument/2006/relationships/hyperlink" Target="http://www.wellvisitplanner.org"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www.wellvisitplanner.or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C7E840-E1D8-430B-81AF-A822D0F53FD8}" type="doc">
      <dgm:prSet loTypeId="urn:microsoft.com/office/officeart/2005/8/layout/hProcess9" loCatId="process" qsTypeId="urn:microsoft.com/office/officeart/2005/8/quickstyle/simple1" qsCatId="simple" csTypeId="urn:microsoft.com/office/officeart/2005/8/colors/accent1_2" csCatId="accent1" phldr="1"/>
      <dgm:spPr/>
    </dgm:pt>
    <dgm:pt modelId="{5E0659D4-2C6B-4D72-B11B-071B18B6D8C5}">
      <dgm:prSet phldrT="[Text]"/>
      <dgm:spPr/>
      <dgm:t>
        <a:bodyPr/>
        <a:lstStyle/>
        <a:p>
          <a:r>
            <a:rPr lang="en-US" dirty="0" smtClean="0"/>
            <a:t>Overview of Tools</a:t>
          </a:r>
          <a:endParaRPr lang="en-US" dirty="0"/>
        </a:p>
      </dgm:t>
    </dgm:pt>
    <dgm:pt modelId="{8C466DA8-B16B-49D1-A89C-1276A9CBC0A2}" type="parTrans" cxnId="{2A3164CF-587A-4C16-9939-106D6DF98955}">
      <dgm:prSet/>
      <dgm:spPr/>
      <dgm:t>
        <a:bodyPr/>
        <a:lstStyle/>
        <a:p>
          <a:endParaRPr lang="en-US"/>
        </a:p>
      </dgm:t>
    </dgm:pt>
    <dgm:pt modelId="{91AC64CB-4DAB-4F65-AFE3-0FB000C7E5D3}" type="sibTrans" cxnId="{2A3164CF-587A-4C16-9939-106D6DF98955}">
      <dgm:prSet/>
      <dgm:spPr/>
      <dgm:t>
        <a:bodyPr/>
        <a:lstStyle/>
        <a:p>
          <a:endParaRPr lang="en-US"/>
        </a:p>
      </dgm:t>
    </dgm:pt>
    <dgm:pt modelId="{1290783F-E886-420E-BB90-68F1FA407818}">
      <dgm:prSet phldrT="[Text]"/>
      <dgm:spPr/>
      <dgm:t>
        <a:bodyPr/>
        <a:lstStyle/>
        <a:p>
          <a:r>
            <a:rPr lang="en-US" dirty="0" smtClean="0"/>
            <a:t>Development and Demonstration</a:t>
          </a:r>
          <a:endParaRPr lang="en-US" dirty="0"/>
        </a:p>
      </dgm:t>
    </dgm:pt>
    <dgm:pt modelId="{300E9C58-EAFA-453B-9A05-64F23C1BDA6C}" type="parTrans" cxnId="{3E444773-DA00-49BC-919A-CC2658630830}">
      <dgm:prSet/>
      <dgm:spPr/>
      <dgm:t>
        <a:bodyPr/>
        <a:lstStyle/>
        <a:p>
          <a:endParaRPr lang="en-US"/>
        </a:p>
      </dgm:t>
    </dgm:pt>
    <dgm:pt modelId="{628BDFB9-1E4C-4BA6-8DF4-C746CC378CF9}" type="sibTrans" cxnId="{3E444773-DA00-49BC-919A-CC2658630830}">
      <dgm:prSet/>
      <dgm:spPr/>
      <dgm:t>
        <a:bodyPr/>
        <a:lstStyle/>
        <a:p>
          <a:endParaRPr lang="en-US"/>
        </a:p>
      </dgm:t>
    </dgm:pt>
    <dgm:pt modelId="{58252C32-4B3F-4E4C-AF64-1199FD7121E3}">
      <dgm:prSet phldrT="[Text]"/>
      <dgm:spPr/>
      <dgm:t>
        <a:bodyPr/>
        <a:lstStyle/>
        <a:p>
          <a:r>
            <a:rPr lang="en-US" dirty="0" smtClean="0"/>
            <a:t>Questions and Partnering</a:t>
          </a:r>
          <a:endParaRPr lang="en-US" dirty="0"/>
        </a:p>
      </dgm:t>
    </dgm:pt>
    <dgm:pt modelId="{AA23B732-0DD2-4184-9874-32ED86261AD1}" type="parTrans" cxnId="{45EF9281-F07E-441B-A416-B5A59AA4759A}">
      <dgm:prSet/>
      <dgm:spPr/>
      <dgm:t>
        <a:bodyPr/>
        <a:lstStyle/>
        <a:p>
          <a:endParaRPr lang="en-US"/>
        </a:p>
      </dgm:t>
    </dgm:pt>
    <dgm:pt modelId="{4CF53D8A-E896-4016-814A-D59CF95712DC}" type="sibTrans" cxnId="{45EF9281-F07E-441B-A416-B5A59AA4759A}">
      <dgm:prSet/>
      <dgm:spPr/>
      <dgm:t>
        <a:bodyPr/>
        <a:lstStyle/>
        <a:p>
          <a:endParaRPr lang="en-US"/>
        </a:p>
      </dgm:t>
    </dgm:pt>
    <dgm:pt modelId="{40C0D85A-12FE-448B-B9EC-62FAE8CA57EA}" type="pres">
      <dgm:prSet presAssocID="{D8C7E840-E1D8-430B-81AF-A822D0F53FD8}" presName="CompostProcess" presStyleCnt="0">
        <dgm:presLayoutVars>
          <dgm:dir/>
          <dgm:resizeHandles val="exact"/>
        </dgm:presLayoutVars>
      </dgm:prSet>
      <dgm:spPr/>
    </dgm:pt>
    <dgm:pt modelId="{ACF4B34C-8C8A-4733-BC06-BCB32246CFEA}" type="pres">
      <dgm:prSet presAssocID="{D8C7E840-E1D8-430B-81AF-A822D0F53FD8}" presName="arrow" presStyleLbl="bgShp" presStyleIdx="0" presStyleCnt="1"/>
      <dgm:spPr/>
    </dgm:pt>
    <dgm:pt modelId="{E21D2105-5050-4840-A8F2-5E2D44DF2B0E}" type="pres">
      <dgm:prSet presAssocID="{D8C7E840-E1D8-430B-81AF-A822D0F53FD8}" presName="linearProcess" presStyleCnt="0"/>
      <dgm:spPr/>
    </dgm:pt>
    <dgm:pt modelId="{CECFA384-D4DE-43B1-92F9-D939A83031FC}" type="pres">
      <dgm:prSet presAssocID="{5E0659D4-2C6B-4D72-B11B-071B18B6D8C5}" presName="textNode" presStyleLbl="node1" presStyleIdx="0" presStyleCnt="3">
        <dgm:presLayoutVars>
          <dgm:bulletEnabled val="1"/>
        </dgm:presLayoutVars>
      </dgm:prSet>
      <dgm:spPr/>
      <dgm:t>
        <a:bodyPr/>
        <a:lstStyle/>
        <a:p>
          <a:endParaRPr lang="en-US"/>
        </a:p>
      </dgm:t>
    </dgm:pt>
    <dgm:pt modelId="{D292E395-E56E-448A-BDF2-9E7CE6C8D284}" type="pres">
      <dgm:prSet presAssocID="{91AC64CB-4DAB-4F65-AFE3-0FB000C7E5D3}" presName="sibTrans" presStyleCnt="0"/>
      <dgm:spPr/>
    </dgm:pt>
    <dgm:pt modelId="{AB0EB1EA-D3A2-42C4-8C61-3442F4F36E2B}" type="pres">
      <dgm:prSet presAssocID="{1290783F-E886-420E-BB90-68F1FA407818}" presName="textNode" presStyleLbl="node1" presStyleIdx="1" presStyleCnt="3">
        <dgm:presLayoutVars>
          <dgm:bulletEnabled val="1"/>
        </dgm:presLayoutVars>
      </dgm:prSet>
      <dgm:spPr/>
      <dgm:t>
        <a:bodyPr/>
        <a:lstStyle/>
        <a:p>
          <a:endParaRPr lang="en-US"/>
        </a:p>
      </dgm:t>
    </dgm:pt>
    <dgm:pt modelId="{A5DC8294-00F9-43FA-A673-639D1AE3F4C9}" type="pres">
      <dgm:prSet presAssocID="{628BDFB9-1E4C-4BA6-8DF4-C746CC378CF9}" presName="sibTrans" presStyleCnt="0"/>
      <dgm:spPr/>
    </dgm:pt>
    <dgm:pt modelId="{FD67D3DC-FD8C-4FEE-B5B2-F66C8E372AD8}" type="pres">
      <dgm:prSet presAssocID="{58252C32-4B3F-4E4C-AF64-1199FD7121E3}" presName="textNode" presStyleLbl="node1" presStyleIdx="2" presStyleCnt="3">
        <dgm:presLayoutVars>
          <dgm:bulletEnabled val="1"/>
        </dgm:presLayoutVars>
      </dgm:prSet>
      <dgm:spPr/>
      <dgm:t>
        <a:bodyPr/>
        <a:lstStyle/>
        <a:p>
          <a:endParaRPr lang="en-US"/>
        </a:p>
      </dgm:t>
    </dgm:pt>
  </dgm:ptLst>
  <dgm:cxnLst>
    <dgm:cxn modelId="{6E8E9950-DB9E-465A-9D4D-F1AFDC71FD7B}" type="presOf" srcId="{58252C32-4B3F-4E4C-AF64-1199FD7121E3}" destId="{FD67D3DC-FD8C-4FEE-B5B2-F66C8E372AD8}" srcOrd="0" destOrd="0" presId="urn:microsoft.com/office/officeart/2005/8/layout/hProcess9"/>
    <dgm:cxn modelId="{45EF9281-F07E-441B-A416-B5A59AA4759A}" srcId="{D8C7E840-E1D8-430B-81AF-A822D0F53FD8}" destId="{58252C32-4B3F-4E4C-AF64-1199FD7121E3}" srcOrd="2" destOrd="0" parTransId="{AA23B732-0DD2-4184-9874-32ED86261AD1}" sibTransId="{4CF53D8A-E896-4016-814A-D59CF95712DC}"/>
    <dgm:cxn modelId="{7AF4EF39-7E58-4218-94F7-2926DE435F1C}" type="presOf" srcId="{5E0659D4-2C6B-4D72-B11B-071B18B6D8C5}" destId="{CECFA384-D4DE-43B1-92F9-D939A83031FC}" srcOrd="0" destOrd="0" presId="urn:microsoft.com/office/officeart/2005/8/layout/hProcess9"/>
    <dgm:cxn modelId="{A616697B-FB63-4B23-AF14-BF4531282D10}" type="presOf" srcId="{D8C7E840-E1D8-430B-81AF-A822D0F53FD8}" destId="{40C0D85A-12FE-448B-B9EC-62FAE8CA57EA}" srcOrd="0" destOrd="0" presId="urn:microsoft.com/office/officeart/2005/8/layout/hProcess9"/>
    <dgm:cxn modelId="{2A3164CF-587A-4C16-9939-106D6DF98955}" srcId="{D8C7E840-E1D8-430B-81AF-A822D0F53FD8}" destId="{5E0659D4-2C6B-4D72-B11B-071B18B6D8C5}" srcOrd="0" destOrd="0" parTransId="{8C466DA8-B16B-49D1-A89C-1276A9CBC0A2}" sibTransId="{91AC64CB-4DAB-4F65-AFE3-0FB000C7E5D3}"/>
    <dgm:cxn modelId="{3E444773-DA00-49BC-919A-CC2658630830}" srcId="{D8C7E840-E1D8-430B-81AF-A822D0F53FD8}" destId="{1290783F-E886-420E-BB90-68F1FA407818}" srcOrd="1" destOrd="0" parTransId="{300E9C58-EAFA-453B-9A05-64F23C1BDA6C}" sibTransId="{628BDFB9-1E4C-4BA6-8DF4-C746CC378CF9}"/>
    <dgm:cxn modelId="{C7755D93-6E83-4ECB-84A7-9C0882AE50FA}" type="presOf" srcId="{1290783F-E886-420E-BB90-68F1FA407818}" destId="{AB0EB1EA-D3A2-42C4-8C61-3442F4F36E2B}" srcOrd="0" destOrd="0" presId="urn:microsoft.com/office/officeart/2005/8/layout/hProcess9"/>
    <dgm:cxn modelId="{DFC7BB08-9C79-459F-80D7-E79E53554B43}" type="presParOf" srcId="{40C0D85A-12FE-448B-B9EC-62FAE8CA57EA}" destId="{ACF4B34C-8C8A-4733-BC06-BCB32246CFEA}" srcOrd="0" destOrd="0" presId="urn:microsoft.com/office/officeart/2005/8/layout/hProcess9"/>
    <dgm:cxn modelId="{4B982B72-D9FA-4D8D-89EA-8905E886BF90}" type="presParOf" srcId="{40C0D85A-12FE-448B-B9EC-62FAE8CA57EA}" destId="{E21D2105-5050-4840-A8F2-5E2D44DF2B0E}" srcOrd="1" destOrd="0" presId="urn:microsoft.com/office/officeart/2005/8/layout/hProcess9"/>
    <dgm:cxn modelId="{93ABC7C8-2854-4321-A308-416FD5CA1D10}" type="presParOf" srcId="{E21D2105-5050-4840-A8F2-5E2D44DF2B0E}" destId="{CECFA384-D4DE-43B1-92F9-D939A83031FC}" srcOrd="0" destOrd="0" presId="urn:microsoft.com/office/officeart/2005/8/layout/hProcess9"/>
    <dgm:cxn modelId="{29748663-BBB2-4852-B1CC-15044ED35E7B}" type="presParOf" srcId="{E21D2105-5050-4840-A8F2-5E2D44DF2B0E}" destId="{D292E395-E56E-448A-BDF2-9E7CE6C8D284}" srcOrd="1" destOrd="0" presId="urn:microsoft.com/office/officeart/2005/8/layout/hProcess9"/>
    <dgm:cxn modelId="{D96CB593-56BD-487B-A55D-1DAD8DE43F62}" type="presParOf" srcId="{E21D2105-5050-4840-A8F2-5E2D44DF2B0E}" destId="{AB0EB1EA-D3A2-42C4-8C61-3442F4F36E2B}" srcOrd="2" destOrd="0" presId="urn:microsoft.com/office/officeart/2005/8/layout/hProcess9"/>
    <dgm:cxn modelId="{89BEF8E3-4FDF-42C0-B5AD-49C0131318A8}" type="presParOf" srcId="{E21D2105-5050-4840-A8F2-5E2D44DF2B0E}" destId="{A5DC8294-00F9-43FA-A673-639D1AE3F4C9}" srcOrd="3" destOrd="0" presId="urn:microsoft.com/office/officeart/2005/8/layout/hProcess9"/>
    <dgm:cxn modelId="{16DAD16B-D361-46E4-890B-9E96110CF08C}" type="presParOf" srcId="{E21D2105-5050-4840-A8F2-5E2D44DF2B0E}" destId="{FD67D3DC-FD8C-4FEE-B5B2-F66C8E372AD8}"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1A9B6B-01A6-405C-BC8F-B614B946637B}"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5F15387D-CF88-4EF6-8D15-4A3C9DFE548A}">
      <dgm:prSet phldrT="[Text]"/>
      <dgm:spPr/>
      <dgm:t>
        <a:bodyPr/>
        <a:lstStyle/>
        <a:p>
          <a:r>
            <a:rPr lang="en-US" b="1" dirty="0" smtClean="0"/>
            <a:t>Gaps Persist</a:t>
          </a:r>
          <a:r>
            <a:rPr lang="en-US" dirty="0" smtClean="0"/>
            <a:t>	</a:t>
          </a:r>
          <a:endParaRPr lang="en-US" dirty="0"/>
        </a:p>
      </dgm:t>
    </dgm:pt>
    <dgm:pt modelId="{391BF581-7254-4712-8FC9-90754203D4B9}" type="parTrans" cxnId="{DBBCBC36-939C-4F01-BB4C-2322F9AC9305}">
      <dgm:prSet/>
      <dgm:spPr/>
      <dgm:t>
        <a:bodyPr/>
        <a:lstStyle/>
        <a:p>
          <a:endParaRPr lang="en-US"/>
        </a:p>
      </dgm:t>
    </dgm:pt>
    <dgm:pt modelId="{B3F2CD19-E3C0-41DA-9466-FFF19196D5DB}" type="sibTrans" cxnId="{DBBCBC36-939C-4F01-BB4C-2322F9AC9305}">
      <dgm:prSet/>
      <dgm:spPr/>
      <dgm:t>
        <a:bodyPr/>
        <a:lstStyle/>
        <a:p>
          <a:endParaRPr lang="en-US"/>
        </a:p>
      </dgm:t>
    </dgm:pt>
    <dgm:pt modelId="{5069AA92-047D-442D-A6C0-EE5009409F32}">
      <dgm:prSet phldrT="[Text]"/>
      <dgm:spPr/>
      <dgm:t>
        <a:bodyPr/>
        <a:lstStyle/>
        <a:p>
          <a:r>
            <a:rPr lang="en-US" dirty="0" smtClean="0"/>
            <a:t>Persistent gaps in the quality of well child care and the nation’s capacity to promote the healthy development of young children</a:t>
          </a:r>
          <a:endParaRPr lang="en-US" dirty="0"/>
        </a:p>
      </dgm:t>
    </dgm:pt>
    <dgm:pt modelId="{FAEA904C-659B-4681-A883-656056717791}" type="parTrans" cxnId="{1EF62EEA-7C5C-462F-848E-95CF961C5370}">
      <dgm:prSet/>
      <dgm:spPr/>
      <dgm:t>
        <a:bodyPr/>
        <a:lstStyle/>
        <a:p>
          <a:endParaRPr lang="en-US"/>
        </a:p>
      </dgm:t>
    </dgm:pt>
    <dgm:pt modelId="{51954D64-CF78-4370-99B7-06835D9E970C}" type="sibTrans" cxnId="{1EF62EEA-7C5C-462F-848E-95CF961C5370}">
      <dgm:prSet/>
      <dgm:spPr/>
      <dgm:t>
        <a:bodyPr/>
        <a:lstStyle/>
        <a:p>
          <a:endParaRPr lang="en-US"/>
        </a:p>
      </dgm:t>
    </dgm:pt>
    <dgm:pt modelId="{BF35DBF1-3142-4792-98EA-D70E2F1CBA63}">
      <dgm:prSet phldrT="[Text]"/>
      <dgm:spPr/>
      <dgm:t>
        <a:bodyPr/>
        <a:lstStyle/>
        <a:p>
          <a:r>
            <a:rPr lang="en-US" b="1" dirty="0" smtClean="0"/>
            <a:t>Tailored Communication	Essential</a:t>
          </a:r>
          <a:endParaRPr lang="en-US" b="1" dirty="0"/>
        </a:p>
      </dgm:t>
    </dgm:pt>
    <dgm:pt modelId="{B8F73F6C-406C-4814-9F64-D54E80EAB4D7}" type="parTrans" cxnId="{32BCFC97-C664-4C39-8919-1565B27E06A9}">
      <dgm:prSet/>
      <dgm:spPr/>
      <dgm:t>
        <a:bodyPr/>
        <a:lstStyle/>
        <a:p>
          <a:endParaRPr lang="en-US"/>
        </a:p>
      </dgm:t>
    </dgm:pt>
    <dgm:pt modelId="{0B93228D-DCD4-4327-A482-F992588830CF}" type="sibTrans" cxnId="{32BCFC97-C664-4C39-8919-1565B27E06A9}">
      <dgm:prSet/>
      <dgm:spPr/>
      <dgm:t>
        <a:bodyPr/>
        <a:lstStyle/>
        <a:p>
          <a:endParaRPr lang="en-US"/>
        </a:p>
      </dgm:t>
    </dgm:pt>
    <dgm:pt modelId="{9A00CCE8-4EE2-4AFF-BCA2-7B900AEBA8EE}">
      <dgm:prSet phldrT="[Text]"/>
      <dgm:spPr/>
      <dgm:t>
        <a:bodyPr/>
        <a:lstStyle/>
        <a:p>
          <a:r>
            <a:rPr lang="en-US" dirty="0" smtClean="0"/>
            <a:t>Improving care means :</a:t>
          </a:r>
          <a:endParaRPr lang="en-US" dirty="0"/>
        </a:p>
      </dgm:t>
    </dgm:pt>
    <dgm:pt modelId="{13E9B4ED-963A-42A8-A84F-171C51974F3B}" type="parTrans" cxnId="{37573145-A626-42EB-9E54-8DFB2C5BEDCA}">
      <dgm:prSet/>
      <dgm:spPr/>
      <dgm:t>
        <a:bodyPr/>
        <a:lstStyle/>
        <a:p>
          <a:endParaRPr lang="en-US"/>
        </a:p>
      </dgm:t>
    </dgm:pt>
    <dgm:pt modelId="{894DB5FE-2147-485A-BD60-421044353565}" type="sibTrans" cxnId="{37573145-A626-42EB-9E54-8DFB2C5BEDCA}">
      <dgm:prSet/>
      <dgm:spPr/>
      <dgm:t>
        <a:bodyPr/>
        <a:lstStyle/>
        <a:p>
          <a:endParaRPr lang="en-US"/>
        </a:p>
      </dgm:t>
    </dgm:pt>
    <dgm:pt modelId="{BC591A0E-7429-49C2-88D6-09FAF6C4F6FC}">
      <dgm:prSet phldrT="[Text]"/>
      <dgm:spPr/>
      <dgm:t>
        <a:bodyPr/>
        <a:lstStyle/>
        <a:p>
          <a:r>
            <a:rPr lang="en-US" b="1" dirty="0" smtClean="0"/>
            <a:t>Meet Goals with Greater Ease and Efficiency</a:t>
          </a:r>
          <a:endParaRPr lang="en-US" b="1" dirty="0"/>
        </a:p>
      </dgm:t>
    </dgm:pt>
    <dgm:pt modelId="{190834F8-0AE5-4EEB-8B49-1B4ADEA5C11F}" type="parTrans" cxnId="{31C30AF3-B4BF-4077-8E50-9F5865E4E226}">
      <dgm:prSet/>
      <dgm:spPr/>
      <dgm:t>
        <a:bodyPr/>
        <a:lstStyle/>
        <a:p>
          <a:endParaRPr lang="en-US"/>
        </a:p>
      </dgm:t>
    </dgm:pt>
    <dgm:pt modelId="{F14DDBE0-81C7-408C-ABA3-ADCB11DC7A31}" type="sibTrans" cxnId="{31C30AF3-B4BF-4077-8E50-9F5865E4E226}">
      <dgm:prSet/>
      <dgm:spPr/>
      <dgm:t>
        <a:bodyPr/>
        <a:lstStyle/>
        <a:p>
          <a:endParaRPr lang="en-US"/>
        </a:p>
      </dgm:t>
    </dgm:pt>
    <dgm:pt modelId="{EAE9773F-4656-4774-8BCB-B9AC8960A858}">
      <dgm:prSet phldrT="[Text]"/>
      <dgm:spPr/>
      <dgm:t>
        <a:bodyPr/>
        <a:lstStyle/>
        <a:p>
          <a:r>
            <a:rPr lang="en-US" dirty="0" smtClean="0"/>
            <a:t>The easy to use Well Visit Planner tools help providers efficiently meet their well-visit quality goals</a:t>
          </a:r>
          <a:endParaRPr lang="en-US" dirty="0"/>
        </a:p>
      </dgm:t>
    </dgm:pt>
    <dgm:pt modelId="{D0DAA763-9D63-432F-8530-3358A5E3F9FF}" type="parTrans" cxnId="{49AB5181-9DCD-4110-8151-5A65797196DE}">
      <dgm:prSet/>
      <dgm:spPr/>
      <dgm:t>
        <a:bodyPr/>
        <a:lstStyle/>
        <a:p>
          <a:endParaRPr lang="en-US"/>
        </a:p>
      </dgm:t>
    </dgm:pt>
    <dgm:pt modelId="{3D1233CA-E8ED-455B-B58B-E03692B6797E}" type="sibTrans" cxnId="{49AB5181-9DCD-4110-8151-5A65797196DE}">
      <dgm:prSet/>
      <dgm:spPr/>
      <dgm:t>
        <a:bodyPr/>
        <a:lstStyle/>
        <a:p>
          <a:endParaRPr lang="en-US"/>
        </a:p>
      </dgm:t>
    </dgm:pt>
    <dgm:pt modelId="{8C75E170-6F23-4AE6-8B12-7BCEAEEE515A}">
      <dgm:prSet/>
      <dgm:spPr/>
      <dgm:t>
        <a:bodyPr/>
        <a:lstStyle/>
        <a:p>
          <a:r>
            <a:rPr lang="en-US" dirty="0" smtClean="0"/>
            <a:t>meeting the unique priorities and needs of each child and family</a:t>
          </a:r>
        </a:p>
      </dgm:t>
    </dgm:pt>
    <dgm:pt modelId="{9B9718A3-838C-4533-8941-6353B9DAFE71}" type="parTrans" cxnId="{774C057D-8A90-4310-84BA-06894CC04F9A}">
      <dgm:prSet/>
      <dgm:spPr/>
      <dgm:t>
        <a:bodyPr/>
        <a:lstStyle/>
        <a:p>
          <a:endParaRPr lang="en-US"/>
        </a:p>
      </dgm:t>
    </dgm:pt>
    <dgm:pt modelId="{30795E12-088E-4C70-9B13-BCD956149FC3}" type="sibTrans" cxnId="{774C057D-8A90-4310-84BA-06894CC04F9A}">
      <dgm:prSet/>
      <dgm:spPr/>
      <dgm:t>
        <a:bodyPr/>
        <a:lstStyle/>
        <a:p>
          <a:endParaRPr lang="en-US"/>
        </a:p>
      </dgm:t>
    </dgm:pt>
    <dgm:pt modelId="{F7F9C67E-7321-4041-AAE1-52081EC521FB}">
      <dgm:prSet phldrT="[Text]"/>
      <dgm:spPr/>
      <dgm:t>
        <a:bodyPr/>
        <a:lstStyle/>
        <a:p>
          <a:r>
            <a:rPr lang="en-US" dirty="0" smtClean="0"/>
            <a:t>improving communication and partnerships with parents and </a:t>
          </a:r>
          <a:endParaRPr lang="en-US" dirty="0"/>
        </a:p>
      </dgm:t>
    </dgm:pt>
    <dgm:pt modelId="{17D24B80-6D89-42AA-BF26-27E6EB38FB40}" type="parTrans" cxnId="{591E8259-1C5F-4772-ABF9-9588815A9595}">
      <dgm:prSet/>
      <dgm:spPr/>
    </dgm:pt>
    <dgm:pt modelId="{7F175517-30A8-4DA5-8958-9DAB0F45E644}" type="sibTrans" cxnId="{591E8259-1C5F-4772-ABF9-9588815A9595}">
      <dgm:prSet/>
      <dgm:spPr/>
    </dgm:pt>
    <dgm:pt modelId="{72D61AFA-BF59-47E9-812C-70E23BAAB707}" type="pres">
      <dgm:prSet presAssocID="{F21A9B6B-01A6-405C-BC8F-B614B946637B}" presName="linearFlow" presStyleCnt="0">
        <dgm:presLayoutVars>
          <dgm:dir/>
          <dgm:animLvl val="lvl"/>
          <dgm:resizeHandles val="exact"/>
        </dgm:presLayoutVars>
      </dgm:prSet>
      <dgm:spPr/>
      <dgm:t>
        <a:bodyPr/>
        <a:lstStyle/>
        <a:p>
          <a:endParaRPr lang="en-US"/>
        </a:p>
      </dgm:t>
    </dgm:pt>
    <dgm:pt modelId="{C0B0E00B-687C-4801-9582-075442390746}" type="pres">
      <dgm:prSet presAssocID="{5F15387D-CF88-4EF6-8D15-4A3C9DFE548A}" presName="composite" presStyleCnt="0"/>
      <dgm:spPr/>
    </dgm:pt>
    <dgm:pt modelId="{E93C5613-3D78-4A4B-81FE-E6F7E1309D03}" type="pres">
      <dgm:prSet presAssocID="{5F15387D-CF88-4EF6-8D15-4A3C9DFE548A}" presName="parTx" presStyleLbl="node1" presStyleIdx="0" presStyleCnt="3">
        <dgm:presLayoutVars>
          <dgm:chMax val="0"/>
          <dgm:chPref val="0"/>
          <dgm:bulletEnabled val="1"/>
        </dgm:presLayoutVars>
      </dgm:prSet>
      <dgm:spPr/>
      <dgm:t>
        <a:bodyPr/>
        <a:lstStyle/>
        <a:p>
          <a:endParaRPr lang="en-US"/>
        </a:p>
      </dgm:t>
    </dgm:pt>
    <dgm:pt modelId="{3454D8E5-A005-4D3E-B23E-28F67AC2C278}" type="pres">
      <dgm:prSet presAssocID="{5F15387D-CF88-4EF6-8D15-4A3C9DFE548A}" presName="parSh" presStyleLbl="node1" presStyleIdx="0" presStyleCnt="3"/>
      <dgm:spPr/>
      <dgm:t>
        <a:bodyPr/>
        <a:lstStyle/>
        <a:p>
          <a:endParaRPr lang="en-US"/>
        </a:p>
      </dgm:t>
    </dgm:pt>
    <dgm:pt modelId="{4DB5E5DF-2D40-48BB-9E12-1D542F592B0B}" type="pres">
      <dgm:prSet presAssocID="{5F15387D-CF88-4EF6-8D15-4A3C9DFE548A}" presName="desTx" presStyleLbl="fgAcc1" presStyleIdx="0" presStyleCnt="3">
        <dgm:presLayoutVars>
          <dgm:bulletEnabled val="1"/>
        </dgm:presLayoutVars>
      </dgm:prSet>
      <dgm:spPr/>
      <dgm:t>
        <a:bodyPr/>
        <a:lstStyle/>
        <a:p>
          <a:endParaRPr lang="en-US"/>
        </a:p>
      </dgm:t>
    </dgm:pt>
    <dgm:pt modelId="{92409454-C2F8-4907-B37E-31B430585924}" type="pres">
      <dgm:prSet presAssocID="{B3F2CD19-E3C0-41DA-9466-FFF19196D5DB}" presName="sibTrans" presStyleLbl="sibTrans2D1" presStyleIdx="0" presStyleCnt="2"/>
      <dgm:spPr/>
      <dgm:t>
        <a:bodyPr/>
        <a:lstStyle/>
        <a:p>
          <a:endParaRPr lang="en-US"/>
        </a:p>
      </dgm:t>
    </dgm:pt>
    <dgm:pt modelId="{3A0B4E30-D6C9-4532-8755-5D25B2EF64C8}" type="pres">
      <dgm:prSet presAssocID="{B3F2CD19-E3C0-41DA-9466-FFF19196D5DB}" presName="connTx" presStyleLbl="sibTrans2D1" presStyleIdx="0" presStyleCnt="2"/>
      <dgm:spPr/>
      <dgm:t>
        <a:bodyPr/>
        <a:lstStyle/>
        <a:p>
          <a:endParaRPr lang="en-US"/>
        </a:p>
      </dgm:t>
    </dgm:pt>
    <dgm:pt modelId="{D3588A9C-F9E4-4FD4-AB15-781FA31BA7A5}" type="pres">
      <dgm:prSet presAssocID="{BF35DBF1-3142-4792-98EA-D70E2F1CBA63}" presName="composite" presStyleCnt="0"/>
      <dgm:spPr/>
    </dgm:pt>
    <dgm:pt modelId="{78357654-E48D-4896-BE36-1F8E428425AD}" type="pres">
      <dgm:prSet presAssocID="{BF35DBF1-3142-4792-98EA-D70E2F1CBA63}" presName="parTx" presStyleLbl="node1" presStyleIdx="0" presStyleCnt="3">
        <dgm:presLayoutVars>
          <dgm:chMax val="0"/>
          <dgm:chPref val="0"/>
          <dgm:bulletEnabled val="1"/>
        </dgm:presLayoutVars>
      </dgm:prSet>
      <dgm:spPr/>
      <dgm:t>
        <a:bodyPr/>
        <a:lstStyle/>
        <a:p>
          <a:endParaRPr lang="en-US"/>
        </a:p>
      </dgm:t>
    </dgm:pt>
    <dgm:pt modelId="{708B8F50-7E8D-4BBA-ADCB-271539245F39}" type="pres">
      <dgm:prSet presAssocID="{BF35DBF1-3142-4792-98EA-D70E2F1CBA63}" presName="parSh" presStyleLbl="node1" presStyleIdx="1" presStyleCnt="3"/>
      <dgm:spPr/>
      <dgm:t>
        <a:bodyPr/>
        <a:lstStyle/>
        <a:p>
          <a:endParaRPr lang="en-US"/>
        </a:p>
      </dgm:t>
    </dgm:pt>
    <dgm:pt modelId="{7F41FFF5-0300-40FE-A64D-E7C389064109}" type="pres">
      <dgm:prSet presAssocID="{BF35DBF1-3142-4792-98EA-D70E2F1CBA63}" presName="desTx" presStyleLbl="fgAcc1" presStyleIdx="1" presStyleCnt="3">
        <dgm:presLayoutVars>
          <dgm:bulletEnabled val="1"/>
        </dgm:presLayoutVars>
      </dgm:prSet>
      <dgm:spPr/>
      <dgm:t>
        <a:bodyPr/>
        <a:lstStyle/>
        <a:p>
          <a:endParaRPr lang="en-US"/>
        </a:p>
      </dgm:t>
    </dgm:pt>
    <dgm:pt modelId="{1FC84673-1525-4116-B774-C2CC99BF6813}" type="pres">
      <dgm:prSet presAssocID="{0B93228D-DCD4-4327-A482-F992588830CF}" presName="sibTrans" presStyleLbl="sibTrans2D1" presStyleIdx="1" presStyleCnt="2"/>
      <dgm:spPr/>
      <dgm:t>
        <a:bodyPr/>
        <a:lstStyle/>
        <a:p>
          <a:endParaRPr lang="en-US"/>
        </a:p>
      </dgm:t>
    </dgm:pt>
    <dgm:pt modelId="{D6467F3C-425E-46D0-8A5C-2D8D3F15BC41}" type="pres">
      <dgm:prSet presAssocID="{0B93228D-DCD4-4327-A482-F992588830CF}" presName="connTx" presStyleLbl="sibTrans2D1" presStyleIdx="1" presStyleCnt="2"/>
      <dgm:spPr/>
      <dgm:t>
        <a:bodyPr/>
        <a:lstStyle/>
        <a:p>
          <a:endParaRPr lang="en-US"/>
        </a:p>
      </dgm:t>
    </dgm:pt>
    <dgm:pt modelId="{BBCB6615-3CF8-4EE9-A563-57AA98BBBD2E}" type="pres">
      <dgm:prSet presAssocID="{BC591A0E-7429-49C2-88D6-09FAF6C4F6FC}" presName="composite" presStyleCnt="0"/>
      <dgm:spPr/>
    </dgm:pt>
    <dgm:pt modelId="{103B9FB2-DA5F-48C0-A698-8AF4F440F6FB}" type="pres">
      <dgm:prSet presAssocID="{BC591A0E-7429-49C2-88D6-09FAF6C4F6FC}" presName="parTx" presStyleLbl="node1" presStyleIdx="1" presStyleCnt="3">
        <dgm:presLayoutVars>
          <dgm:chMax val="0"/>
          <dgm:chPref val="0"/>
          <dgm:bulletEnabled val="1"/>
        </dgm:presLayoutVars>
      </dgm:prSet>
      <dgm:spPr/>
      <dgm:t>
        <a:bodyPr/>
        <a:lstStyle/>
        <a:p>
          <a:endParaRPr lang="en-US"/>
        </a:p>
      </dgm:t>
    </dgm:pt>
    <dgm:pt modelId="{0EAD9AC4-0A48-4E2D-847C-FD4D354EDD4F}" type="pres">
      <dgm:prSet presAssocID="{BC591A0E-7429-49C2-88D6-09FAF6C4F6FC}" presName="parSh" presStyleLbl="node1" presStyleIdx="2" presStyleCnt="3" custLinFactNeighborX="-3071" custLinFactNeighborY="-853"/>
      <dgm:spPr/>
      <dgm:t>
        <a:bodyPr/>
        <a:lstStyle/>
        <a:p>
          <a:endParaRPr lang="en-US"/>
        </a:p>
      </dgm:t>
    </dgm:pt>
    <dgm:pt modelId="{8F1BF13A-938D-47DF-91F0-D0C5424CBD3F}" type="pres">
      <dgm:prSet presAssocID="{BC591A0E-7429-49C2-88D6-09FAF6C4F6FC}" presName="desTx" presStyleLbl="fgAcc1" presStyleIdx="2" presStyleCnt="3">
        <dgm:presLayoutVars>
          <dgm:bulletEnabled val="1"/>
        </dgm:presLayoutVars>
      </dgm:prSet>
      <dgm:spPr/>
      <dgm:t>
        <a:bodyPr/>
        <a:lstStyle/>
        <a:p>
          <a:endParaRPr lang="en-US"/>
        </a:p>
      </dgm:t>
    </dgm:pt>
  </dgm:ptLst>
  <dgm:cxnLst>
    <dgm:cxn modelId="{FC614D36-C297-4DC9-83C8-40A9A14BD8A2}" type="presOf" srcId="{5F15387D-CF88-4EF6-8D15-4A3C9DFE548A}" destId="{E93C5613-3D78-4A4B-81FE-E6F7E1309D03}" srcOrd="0" destOrd="0" presId="urn:microsoft.com/office/officeart/2005/8/layout/process3"/>
    <dgm:cxn modelId="{C55B0528-A710-44F7-A4CB-46C5C2C90E38}" type="presOf" srcId="{BC591A0E-7429-49C2-88D6-09FAF6C4F6FC}" destId="{0EAD9AC4-0A48-4E2D-847C-FD4D354EDD4F}" srcOrd="1" destOrd="0" presId="urn:microsoft.com/office/officeart/2005/8/layout/process3"/>
    <dgm:cxn modelId="{274EEE91-E973-465D-BD59-E36672DCF0D6}" type="presOf" srcId="{EAE9773F-4656-4774-8BCB-B9AC8960A858}" destId="{8F1BF13A-938D-47DF-91F0-D0C5424CBD3F}" srcOrd="0" destOrd="0" presId="urn:microsoft.com/office/officeart/2005/8/layout/process3"/>
    <dgm:cxn modelId="{774C057D-8A90-4310-84BA-06894CC04F9A}" srcId="{9A00CCE8-4EE2-4AFF-BCA2-7B900AEBA8EE}" destId="{8C75E170-6F23-4AE6-8B12-7BCEAEEE515A}" srcOrd="1" destOrd="0" parTransId="{9B9718A3-838C-4533-8941-6353B9DAFE71}" sibTransId="{30795E12-088E-4C70-9B13-BCD956149FC3}"/>
    <dgm:cxn modelId="{41833A2C-5A6A-4616-868E-6A21AC09B26F}" type="presOf" srcId="{BF35DBF1-3142-4792-98EA-D70E2F1CBA63}" destId="{708B8F50-7E8D-4BBA-ADCB-271539245F39}" srcOrd="1" destOrd="0" presId="urn:microsoft.com/office/officeart/2005/8/layout/process3"/>
    <dgm:cxn modelId="{31C30AF3-B4BF-4077-8E50-9F5865E4E226}" srcId="{F21A9B6B-01A6-405C-BC8F-B614B946637B}" destId="{BC591A0E-7429-49C2-88D6-09FAF6C4F6FC}" srcOrd="2" destOrd="0" parTransId="{190834F8-0AE5-4EEB-8B49-1B4ADEA5C11F}" sibTransId="{F14DDBE0-81C7-408C-ABA3-ADCB11DC7A31}"/>
    <dgm:cxn modelId="{650E1898-2FE6-4F3B-A23C-564328BA365F}" type="presOf" srcId="{B3F2CD19-E3C0-41DA-9466-FFF19196D5DB}" destId="{92409454-C2F8-4907-B37E-31B430585924}" srcOrd="0" destOrd="0" presId="urn:microsoft.com/office/officeart/2005/8/layout/process3"/>
    <dgm:cxn modelId="{DBBCBC36-939C-4F01-BB4C-2322F9AC9305}" srcId="{F21A9B6B-01A6-405C-BC8F-B614B946637B}" destId="{5F15387D-CF88-4EF6-8D15-4A3C9DFE548A}" srcOrd="0" destOrd="0" parTransId="{391BF581-7254-4712-8FC9-90754203D4B9}" sibTransId="{B3F2CD19-E3C0-41DA-9466-FFF19196D5DB}"/>
    <dgm:cxn modelId="{18B15EFD-A5FF-43CC-9812-50A2A591F356}" type="presOf" srcId="{5069AA92-047D-442D-A6C0-EE5009409F32}" destId="{4DB5E5DF-2D40-48BB-9E12-1D542F592B0B}" srcOrd="0" destOrd="0" presId="urn:microsoft.com/office/officeart/2005/8/layout/process3"/>
    <dgm:cxn modelId="{32BCFC97-C664-4C39-8919-1565B27E06A9}" srcId="{F21A9B6B-01A6-405C-BC8F-B614B946637B}" destId="{BF35DBF1-3142-4792-98EA-D70E2F1CBA63}" srcOrd="1" destOrd="0" parTransId="{B8F73F6C-406C-4814-9F64-D54E80EAB4D7}" sibTransId="{0B93228D-DCD4-4327-A482-F992588830CF}"/>
    <dgm:cxn modelId="{97D022C2-F40D-4094-8B65-A5441A965444}" type="presOf" srcId="{BC591A0E-7429-49C2-88D6-09FAF6C4F6FC}" destId="{103B9FB2-DA5F-48C0-A698-8AF4F440F6FB}" srcOrd="0" destOrd="0" presId="urn:microsoft.com/office/officeart/2005/8/layout/process3"/>
    <dgm:cxn modelId="{37573145-A626-42EB-9E54-8DFB2C5BEDCA}" srcId="{BF35DBF1-3142-4792-98EA-D70E2F1CBA63}" destId="{9A00CCE8-4EE2-4AFF-BCA2-7B900AEBA8EE}" srcOrd="0" destOrd="0" parTransId="{13E9B4ED-963A-42A8-A84F-171C51974F3B}" sibTransId="{894DB5FE-2147-485A-BD60-421044353565}"/>
    <dgm:cxn modelId="{763E2715-16E4-483D-B93E-C203E274FD27}" type="presOf" srcId="{5F15387D-CF88-4EF6-8D15-4A3C9DFE548A}" destId="{3454D8E5-A005-4D3E-B23E-28F67AC2C278}" srcOrd="1" destOrd="0" presId="urn:microsoft.com/office/officeart/2005/8/layout/process3"/>
    <dgm:cxn modelId="{4704111E-D534-4728-9D96-5858FFAFD857}" type="presOf" srcId="{9A00CCE8-4EE2-4AFF-BCA2-7B900AEBA8EE}" destId="{7F41FFF5-0300-40FE-A64D-E7C389064109}" srcOrd="0" destOrd="0" presId="urn:microsoft.com/office/officeart/2005/8/layout/process3"/>
    <dgm:cxn modelId="{49AB5181-9DCD-4110-8151-5A65797196DE}" srcId="{BC591A0E-7429-49C2-88D6-09FAF6C4F6FC}" destId="{EAE9773F-4656-4774-8BCB-B9AC8960A858}" srcOrd="0" destOrd="0" parTransId="{D0DAA763-9D63-432F-8530-3358A5E3F9FF}" sibTransId="{3D1233CA-E8ED-455B-B58B-E03692B6797E}"/>
    <dgm:cxn modelId="{A9E21B99-76A1-4E51-B9B3-B3100D47EC52}" type="presOf" srcId="{F7F9C67E-7321-4041-AAE1-52081EC521FB}" destId="{7F41FFF5-0300-40FE-A64D-E7C389064109}" srcOrd="0" destOrd="1" presId="urn:microsoft.com/office/officeart/2005/8/layout/process3"/>
    <dgm:cxn modelId="{F04FF6FD-A80F-4B8A-8584-22D1AC6B18F9}" type="presOf" srcId="{0B93228D-DCD4-4327-A482-F992588830CF}" destId="{D6467F3C-425E-46D0-8A5C-2D8D3F15BC41}" srcOrd="1" destOrd="0" presId="urn:microsoft.com/office/officeart/2005/8/layout/process3"/>
    <dgm:cxn modelId="{66CD3522-A6E3-436B-A928-46EE5A2609DE}" type="presOf" srcId="{B3F2CD19-E3C0-41DA-9466-FFF19196D5DB}" destId="{3A0B4E30-D6C9-4532-8755-5D25B2EF64C8}" srcOrd="1" destOrd="0" presId="urn:microsoft.com/office/officeart/2005/8/layout/process3"/>
    <dgm:cxn modelId="{1EF62EEA-7C5C-462F-848E-95CF961C5370}" srcId="{5F15387D-CF88-4EF6-8D15-4A3C9DFE548A}" destId="{5069AA92-047D-442D-A6C0-EE5009409F32}" srcOrd="0" destOrd="0" parTransId="{FAEA904C-659B-4681-A883-656056717791}" sibTransId="{51954D64-CF78-4370-99B7-06835D9E970C}"/>
    <dgm:cxn modelId="{591E8259-1C5F-4772-ABF9-9588815A9595}" srcId="{9A00CCE8-4EE2-4AFF-BCA2-7B900AEBA8EE}" destId="{F7F9C67E-7321-4041-AAE1-52081EC521FB}" srcOrd="0" destOrd="0" parTransId="{17D24B80-6D89-42AA-BF26-27E6EB38FB40}" sibTransId="{7F175517-30A8-4DA5-8958-9DAB0F45E644}"/>
    <dgm:cxn modelId="{FC201D39-6F92-4DEA-9FB5-F1A4E6412BF7}" type="presOf" srcId="{8C75E170-6F23-4AE6-8B12-7BCEAEEE515A}" destId="{7F41FFF5-0300-40FE-A64D-E7C389064109}" srcOrd="0" destOrd="2" presId="urn:microsoft.com/office/officeart/2005/8/layout/process3"/>
    <dgm:cxn modelId="{D4043FF7-91CC-4F22-940E-3A4C54F2212B}" type="presOf" srcId="{0B93228D-DCD4-4327-A482-F992588830CF}" destId="{1FC84673-1525-4116-B774-C2CC99BF6813}" srcOrd="0" destOrd="0" presId="urn:microsoft.com/office/officeart/2005/8/layout/process3"/>
    <dgm:cxn modelId="{50AC0F66-905A-4187-87CF-F0D3B68B789E}" type="presOf" srcId="{BF35DBF1-3142-4792-98EA-D70E2F1CBA63}" destId="{78357654-E48D-4896-BE36-1F8E428425AD}" srcOrd="0" destOrd="0" presId="urn:microsoft.com/office/officeart/2005/8/layout/process3"/>
    <dgm:cxn modelId="{B6294C3A-0BA4-4521-B7C3-12B2551E11A3}" type="presOf" srcId="{F21A9B6B-01A6-405C-BC8F-B614B946637B}" destId="{72D61AFA-BF59-47E9-812C-70E23BAAB707}" srcOrd="0" destOrd="0" presId="urn:microsoft.com/office/officeart/2005/8/layout/process3"/>
    <dgm:cxn modelId="{001D766B-D9B6-443C-805E-45EF41BA33B9}" type="presParOf" srcId="{72D61AFA-BF59-47E9-812C-70E23BAAB707}" destId="{C0B0E00B-687C-4801-9582-075442390746}" srcOrd="0" destOrd="0" presId="urn:microsoft.com/office/officeart/2005/8/layout/process3"/>
    <dgm:cxn modelId="{8B517E42-A3EA-4ED9-BF82-9E9185E32FC5}" type="presParOf" srcId="{C0B0E00B-687C-4801-9582-075442390746}" destId="{E93C5613-3D78-4A4B-81FE-E6F7E1309D03}" srcOrd="0" destOrd="0" presId="urn:microsoft.com/office/officeart/2005/8/layout/process3"/>
    <dgm:cxn modelId="{A3B45BB4-9C47-4FD6-82D4-8C746829250C}" type="presParOf" srcId="{C0B0E00B-687C-4801-9582-075442390746}" destId="{3454D8E5-A005-4D3E-B23E-28F67AC2C278}" srcOrd="1" destOrd="0" presId="urn:microsoft.com/office/officeart/2005/8/layout/process3"/>
    <dgm:cxn modelId="{CD381EBB-29AB-4900-9910-504CFD06E0B4}" type="presParOf" srcId="{C0B0E00B-687C-4801-9582-075442390746}" destId="{4DB5E5DF-2D40-48BB-9E12-1D542F592B0B}" srcOrd="2" destOrd="0" presId="urn:microsoft.com/office/officeart/2005/8/layout/process3"/>
    <dgm:cxn modelId="{BE7ACF9C-24F2-4E90-BED1-D6014666ECC7}" type="presParOf" srcId="{72D61AFA-BF59-47E9-812C-70E23BAAB707}" destId="{92409454-C2F8-4907-B37E-31B430585924}" srcOrd="1" destOrd="0" presId="urn:microsoft.com/office/officeart/2005/8/layout/process3"/>
    <dgm:cxn modelId="{3A9FE4D7-DE30-4EDB-AA9F-EAEA092B367A}" type="presParOf" srcId="{92409454-C2F8-4907-B37E-31B430585924}" destId="{3A0B4E30-D6C9-4532-8755-5D25B2EF64C8}" srcOrd="0" destOrd="0" presId="urn:microsoft.com/office/officeart/2005/8/layout/process3"/>
    <dgm:cxn modelId="{B0840E69-048B-4410-A299-68435F80B271}" type="presParOf" srcId="{72D61AFA-BF59-47E9-812C-70E23BAAB707}" destId="{D3588A9C-F9E4-4FD4-AB15-781FA31BA7A5}" srcOrd="2" destOrd="0" presId="urn:microsoft.com/office/officeart/2005/8/layout/process3"/>
    <dgm:cxn modelId="{BD191A73-438C-4084-A39E-927D82908735}" type="presParOf" srcId="{D3588A9C-F9E4-4FD4-AB15-781FA31BA7A5}" destId="{78357654-E48D-4896-BE36-1F8E428425AD}" srcOrd="0" destOrd="0" presId="urn:microsoft.com/office/officeart/2005/8/layout/process3"/>
    <dgm:cxn modelId="{2D796EDA-A6DD-43FA-BA4F-3299E1872D31}" type="presParOf" srcId="{D3588A9C-F9E4-4FD4-AB15-781FA31BA7A5}" destId="{708B8F50-7E8D-4BBA-ADCB-271539245F39}" srcOrd="1" destOrd="0" presId="urn:microsoft.com/office/officeart/2005/8/layout/process3"/>
    <dgm:cxn modelId="{867F190E-D022-4F53-8C80-218583320F2E}" type="presParOf" srcId="{D3588A9C-F9E4-4FD4-AB15-781FA31BA7A5}" destId="{7F41FFF5-0300-40FE-A64D-E7C389064109}" srcOrd="2" destOrd="0" presId="urn:microsoft.com/office/officeart/2005/8/layout/process3"/>
    <dgm:cxn modelId="{8B315327-5829-4600-815C-ACB14D7ED6AE}" type="presParOf" srcId="{72D61AFA-BF59-47E9-812C-70E23BAAB707}" destId="{1FC84673-1525-4116-B774-C2CC99BF6813}" srcOrd="3" destOrd="0" presId="urn:microsoft.com/office/officeart/2005/8/layout/process3"/>
    <dgm:cxn modelId="{94D6AA5E-EDDF-4399-A784-AC2AF165443B}" type="presParOf" srcId="{1FC84673-1525-4116-B774-C2CC99BF6813}" destId="{D6467F3C-425E-46D0-8A5C-2D8D3F15BC41}" srcOrd="0" destOrd="0" presId="urn:microsoft.com/office/officeart/2005/8/layout/process3"/>
    <dgm:cxn modelId="{C2F69466-5B87-4B93-9F1D-609F59ED2310}" type="presParOf" srcId="{72D61AFA-BF59-47E9-812C-70E23BAAB707}" destId="{BBCB6615-3CF8-4EE9-A563-57AA98BBBD2E}" srcOrd="4" destOrd="0" presId="urn:microsoft.com/office/officeart/2005/8/layout/process3"/>
    <dgm:cxn modelId="{A052AA7A-A3FF-4B10-87F4-AB0B14367FED}" type="presParOf" srcId="{BBCB6615-3CF8-4EE9-A563-57AA98BBBD2E}" destId="{103B9FB2-DA5F-48C0-A698-8AF4F440F6FB}" srcOrd="0" destOrd="0" presId="urn:microsoft.com/office/officeart/2005/8/layout/process3"/>
    <dgm:cxn modelId="{F9A40C92-486E-4D24-A8B2-844FAE9B61DB}" type="presParOf" srcId="{BBCB6615-3CF8-4EE9-A563-57AA98BBBD2E}" destId="{0EAD9AC4-0A48-4E2D-847C-FD4D354EDD4F}" srcOrd="1" destOrd="0" presId="urn:microsoft.com/office/officeart/2005/8/layout/process3"/>
    <dgm:cxn modelId="{816A163D-2F79-4A00-B760-5EA5585978EC}" type="presParOf" srcId="{BBCB6615-3CF8-4EE9-A563-57AA98BBBD2E}" destId="{8F1BF13A-938D-47DF-91F0-D0C5424CBD3F}" srcOrd="2" destOrd="0" presId="urn:microsoft.com/office/officeart/2005/8/layout/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E56F6C-2BC6-4F2B-8ED3-909AA9E670AE}"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9C45202B-B17F-43C9-9979-B52568B932A5}">
      <dgm:prSet phldrT="[Text]"/>
      <dgm:spPr/>
      <dgm:t>
        <a:bodyPr/>
        <a:lstStyle/>
        <a:p>
          <a:r>
            <a:rPr lang="en-US" b="1" dirty="0" smtClean="0"/>
            <a:t>Family-centered quality improvement</a:t>
          </a:r>
          <a:endParaRPr lang="en-US" dirty="0"/>
        </a:p>
      </dgm:t>
    </dgm:pt>
    <dgm:pt modelId="{2B505E20-1863-4A45-ABC0-9E01A5955A23}" type="parTrans" cxnId="{D6AB5CE5-7867-413D-8296-974EA11C0CDC}">
      <dgm:prSet/>
      <dgm:spPr/>
      <dgm:t>
        <a:bodyPr/>
        <a:lstStyle/>
        <a:p>
          <a:endParaRPr lang="en-US"/>
        </a:p>
      </dgm:t>
    </dgm:pt>
    <dgm:pt modelId="{4911E640-A3D7-4FB9-8EAA-107A59B1F1CD}" type="sibTrans" cxnId="{D6AB5CE5-7867-413D-8296-974EA11C0CDC}">
      <dgm:prSet/>
      <dgm:spPr/>
      <dgm:t>
        <a:bodyPr/>
        <a:lstStyle/>
        <a:p>
          <a:endParaRPr lang="en-US"/>
        </a:p>
      </dgm:t>
    </dgm:pt>
    <dgm:pt modelId="{3513A635-4033-4989-A575-746F27BF8438}">
      <dgm:prSet phldrT="[Text]"/>
      <dgm:spPr/>
      <dgm:t>
        <a:bodyPr/>
        <a:lstStyle/>
        <a:p>
          <a:r>
            <a:rPr lang="en-US" dirty="0" smtClean="0"/>
            <a:t>Parents  learn about and identify priorities and key issues prior to visits</a:t>
          </a:r>
          <a:endParaRPr lang="en-US" dirty="0"/>
        </a:p>
      </dgm:t>
    </dgm:pt>
    <dgm:pt modelId="{09E15C98-BA3F-460A-BCB4-57005E5FE4DE}" type="parTrans" cxnId="{30BC9C64-6237-43AD-A615-DE985B599BD2}">
      <dgm:prSet/>
      <dgm:spPr/>
      <dgm:t>
        <a:bodyPr/>
        <a:lstStyle/>
        <a:p>
          <a:endParaRPr lang="en-US"/>
        </a:p>
      </dgm:t>
    </dgm:pt>
    <dgm:pt modelId="{9D3BE36D-B8AD-47A1-868B-48EAA2798C8D}" type="sibTrans" cxnId="{30BC9C64-6237-43AD-A615-DE985B599BD2}">
      <dgm:prSet/>
      <dgm:spPr/>
      <dgm:t>
        <a:bodyPr/>
        <a:lstStyle/>
        <a:p>
          <a:endParaRPr lang="en-US"/>
        </a:p>
      </dgm:t>
    </dgm:pt>
    <dgm:pt modelId="{613C241F-45C0-4E0F-AB60-293D8EA0B355}">
      <dgm:prSet phldrT="[Text]"/>
      <dgm:spPr/>
      <dgm:t>
        <a:bodyPr/>
        <a:lstStyle/>
        <a:p>
          <a:r>
            <a:rPr lang="en-US" dirty="0" smtClean="0"/>
            <a:t>Access to educational materials and discussion tips </a:t>
          </a:r>
          <a:endParaRPr lang="en-US" dirty="0"/>
        </a:p>
      </dgm:t>
    </dgm:pt>
    <dgm:pt modelId="{A5F1F22F-3B1A-4946-8805-6B64BBD9E282}" type="parTrans" cxnId="{9AC8C0A9-8AC0-4A00-AE56-4356B7336369}">
      <dgm:prSet/>
      <dgm:spPr/>
      <dgm:t>
        <a:bodyPr/>
        <a:lstStyle/>
        <a:p>
          <a:endParaRPr lang="en-US"/>
        </a:p>
      </dgm:t>
    </dgm:pt>
    <dgm:pt modelId="{D8B0586B-3B44-449C-83D2-4E126EFB434F}" type="sibTrans" cxnId="{9AC8C0A9-8AC0-4A00-AE56-4356B7336369}">
      <dgm:prSet/>
      <dgm:spPr/>
      <dgm:t>
        <a:bodyPr/>
        <a:lstStyle/>
        <a:p>
          <a:endParaRPr lang="en-US"/>
        </a:p>
      </dgm:t>
    </dgm:pt>
    <dgm:pt modelId="{77196776-462A-4448-8535-538484589044}">
      <dgm:prSet phldrT="[Text]"/>
      <dgm:spPr/>
      <dgm:t>
        <a:bodyPr/>
        <a:lstStyle/>
        <a:p>
          <a:r>
            <a:rPr lang="en-US" dirty="0" smtClean="0"/>
            <a:t>Enable </a:t>
          </a:r>
          <a:r>
            <a:rPr lang="en-US" b="1" dirty="0" smtClean="0"/>
            <a:t>customization and optimal use of visit time </a:t>
          </a:r>
          <a:endParaRPr lang="en-US" dirty="0"/>
        </a:p>
      </dgm:t>
    </dgm:pt>
    <dgm:pt modelId="{C604F6B2-F6D8-476E-8722-B2449D7F8351}" type="parTrans" cxnId="{168FBC28-D4D8-46DA-B4F7-0E79D7F1A8F1}">
      <dgm:prSet/>
      <dgm:spPr/>
      <dgm:t>
        <a:bodyPr/>
        <a:lstStyle/>
        <a:p>
          <a:endParaRPr lang="en-US"/>
        </a:p>
      </dgm:t>
    </dgm:pt>
    <dgm:pt modelId="{8784C789-78A3-4096-A097-481CA3B38FE9}" type="sibTrans" cxnId="{168FBC28-D4D8-46DA-B4F7-0E79D7F1A8F1}">
      <dgm:prSet/>
      <dgm:spPr/>
      <dgm:t>
        <a:bodyPr/>
        <a:lstStyle/>
        <a:p>
          <a:endParaRPr lang="en-US"/>
        </a:p>
      </dgm:t>
    </dgm:pt>
    <dgm:pt modelId="{8A7898E1-B6FE-4084-A170-E44AB7878D20}">
      <dgm:prSet phldrT="[Text]"/>
      <dgm:spPr/>
      <dgm:t>
        <a:bodyPr/>
        <a:lstStyle/>
        <a:p>
          <a:r>
            <a:rPr lang="en-US" dirty="0" smtClean="0"/>
            <a:t>Available for the </a:t>
          </a:r>
          <a:r>
            <a:rPr lang="en-US" b="1" dirty="0" smtClean="0"/>
            <a:t>4, 6, 9, 12, 15, 18, 24 and 36 </a:t>
          </a:r>
          <a:r>
            <a:rPr lang="en-US" dirty="0" smtClean="0"/>
            <a:t>month well -visits </a:t>
          </a:r>
          <a:endParaRPr lang="en-US" dirty="0"/>
        </a:p>
      </dgm:t>
    </dgm:pt>
    <dgm:pt modelId="{A64F54A2-C1BB-4B99-BF0E-2A2DBB53FE93}" type="parTrans" cxnId="{A07BC92C-BCEC-45E7-86EC-03BA9E48074E}">
      <dgm:prSet/>
      <dgm:spPr/>
      <dgm:t>
        <a:bodyPr/>
        <a:lstStyle/>
        <a:p>
          <a:endParaRPr lang="en-US"/>
        </a:p>
      </dgm:t>
    </dgm:pt>
    <dgm:pt modelId="{5EBEF6A8-4ECA-4AD2-82BD-1A68EB641E9C}" type="sibTrans" cxnId="{A07BC92C-BCEC-45E7-86EC-03BA9E48074E}">
      <dgm:prSet/>
      <dgm:spPr/>
      <dgm:t>
        <a:bodyPr/>
        <a:lstStyle/>
        <a:p>
          <a:endParaRPr lang="en-US"/>
        </a:p>
      </dgm:t>
    </dgm:pt>
    <dgm:pt modelId="{E0CF5435-A2C9-44AC-BEAD-426400857C92}">
      <dgm:prSet/>
      <dgm:spPr/>
      <dgm:t>
        <a:bodyPr/>
        <a:lstStyle/>
        <a:p>
          <a:r>
            <a:rPr lang="en-US" b="1" i="1" smtClean="0"/>
            <a:t>Bright Futures </a:t>
          </a:r>
          <a:r>
            <a:rPr lang="en-US" b="1" smtClean="0"/>
            <a:t>defined</a:t>
          </a:r>
          <a:r>
            <a:rPr lang="en-US" smtClean="0"/>
            <a:t> visit-specific focus areas</a:t>
          </a:r>
          <a:endParaRPr lang="en-US" dirty="0" smtClean="0"/>
        </a:p>
      </dgm:t>
    </dgm:pt>
    <dgm:pt modelId="{05390269-05A2-4FFD-AB31-035B22ED70F2}" type="parTrans" cxnId="{BC471E66-D83A-42BA-93CB-8DC8DD273313}">
      <dgm:prSet/>
      <dgm:spPr/>
      <dgm:t>
        <a:bodyPr/>
        <a:lstStyle/>
        <a:p>
          <a:endParaRPr lang="en-US"/>
        </a:p>
      </dgm:t>
    </dgm:pt>
    <dgm:pt modelId="{4B9F1C37-374E-48D8-9FF2-636919793387}" type="sibTrans" cxnId="{BC471E66-D83A-42BA-93CB-8DC8DD273313}">
      <dgm:prSet/>
      <dgm:spPr/>
      <dgm:t>
        <a:bodyPr/>
        <a:lstStyle/>
        <a:p>
          <a:endParaRPr lang="en-US"/>
        </a:p>
      </dgm:t>
    </dgm:pt>
    <dgm:pt modelId="{C5530897-47CB-4BCB-8EBC-7EB0F1B8D373}" type="pres">
      <dgm:prSet presAssocID="{9DE56F6C-2BC6-4F2B-8ED3-909AA9E670AE}" presName="cycle" presStyleCnt="0">
        <dgm:presLayoutVars>
          <dgm:dir/>
          <dgm:resizeHandles val="exact"/>
        </dgm:presLayoutVars>
      </dgm:prSet>
      <dgm:spPr/>
      <dgm:t>
        <a:bodyPr/>
        <a:lstStyle/>
        <a:p>
          <a:endParaRPr lang="en-US"/>
        </a:p>
      </dgm:t>
    </dgm:pt>
    <dgm:pt modelId="{573EF97C-CB7A-4BF4-B7EC-22BE4DC8A869}" type="pres">
      <dgm:prSet presAssocID="{9C45202B-B17F-43C9-9979-B52568B932A5}" presName="node" presStyleLbl="node1" presStyleIdx="0" presStyleCnt="6">
        <dgm:presLayoutVars>
          <dgm:bulletEnabled val="1"/>
        </dgm:presLayoutVars>
      </dgm:prSet>
      <dgm:spPr/>
      <dgm:t>
        <a:bodyPr/>
        <a:lstStyle/>
        <a:p>
          <a:endParaRPr lang="en-US"/>
        </a:p>
      </dgm:t>
    </dgm:pt>
    <dgm:pt modelId="{03E9E5AB-8483-4D55-A62A-FBB4FBE381C9}" type="pres">
      <dgm:prSet presAssocID="{9C45202B-B17F-43C9-9979-B52568B932A5}" presName="spNode" presStyleCnt="0"/>
      <dgm:spPr/>
    </dgm:pt>
    <dgm:pt modelId="{012B6DC8-05A9-4B33-8DD3-59077D5570E8}" type="pres">
      <dgm:prSet presAssocID="{4911E640-A3D7-4FB9-8EAA-107A59B1F1CD}" presName="sibTrans" presStyleLbl="sibTrans1D1" presStyleIdx="0" presStyleCnt="6"/>
      <dgm:spPr/>
      <dgm:t>
        <a:bodyPr/>
        <a:lstStyle/>
        <a:p>
          <a:endParaRPr lang="en-US"/>
        </a:p>
      </dgm:t>
    </dgm:pt>
    <dgm:pt modelId="{7682334D-2A08-49D1-A837-B463BE29C0A7}" type="pres">
      <dgm:prSet presAssocID="{3513A635-4033-4989-A575-746F27BF8438}" presName="node" presStyleLbl="node1" presStyleIdx="1" presStyleCnt="6">
        <dgm:presLayoutVars>
          <dgm:bulletEnabled val="1"/>
        </dgm:presLayoutVars>
      </dgm:prSet>
      <dgm:spPr/>
      <dgm:t>
        <a:bodyPr/>
        <a:lstStyle/>
        <a:p>
          <a:endParaRPr lang="en-US"/>
        </a:p>
      </dgm:t>
    </dgm:pt>
    <dgm:pt modelId="{8B1E7F24-00FB-477B-B2C4-4E300C5F1DF4}" type="pres">
      <dgm:prSet presAssocID="{3513A635-4033-4989-A575-746F27BF8438}" presName="spNode" presStyleCnt="0"/>
      <dgm:spPr/>
    </dgm:pt>
    <dgm:pt modelId="{BA92015B-68BD-46CB-8112-7D7C9BC03540}" type="pres">
      <dgm:prSet presAssocID="{9D3BE36D-B8AD-47A1-868B-48EAA2798C8D}" presName="sibTrans" presStyleLbl="sibTrans1D1" presStyleIdx="1" presStyleCnt="6"/>
      <dgm:spPr/>
      <dgm:t>
        <a:bodyPr/>
        <a:lstStyle/>
        <a:p>
          <a:endParaRPr lang="en-US"/>
        </a:p>
      </dgm:t>
    </dgm:pt>
    <dgm:pt modelId="{2AB2C645-E923-43DE-BF00-9EBF0932103F}" type="pres">
      <dgm:prSet presAssocID="{E0CF5435-A2C9-44AC-BEAD-426400857C92}" presName="node" presStyleLbl="node1" presStyleIdx="2" presStyleCnt="6" custRadScaleRad="102025" custRadScaleInc="-19801">
        <dgm:presLayoutVars>
          <dgm:bulletEnabled val="1"/>
        </dgm:presLayoutVars>
      </dgm:prSet>
      <dgm:spPr/>
      <dgm:t>
        <a:bodyPr/>
        <a:lstStyle/>
        <a:p>
          <a:endParaRPr lang="en-US"/>
        </a:p>
      </dgm:t>
    </dgm:pt>
    <dgm:pt modelId="{3265E4E6-DBB5-405F-A5E9-874D09EDD864}" type="pres">
      <dgm:prSet presAssocID="{E0CF5435-A2C9-44AC-BEAD-426400857C92}" presName="spNode" presStyleCnt="0"/>
      <dgm:spPr/>
    </dgm:pt>
    <dgm:pt modelId="{68BF0389-2028-4CB1-9019-238EBF69C66A}" type="pres">
      <dgm:prSet presAssocID="{4B9F1C37-374E-48D8-9FF2-636919793387}" presName="sibTrans" presStyleLbl="sibTrans1D1" presStyleIdx="2" presStyleCnt="6"/>
      <dgm:spPr/>
      <dgm:t>
        <a:bodyPr/>
        <a:lstStyle/>
        <a:p>
          <a:endParaRPr lang="en-US"/>
        </a:p>
      </dgm:t>
    </dgm:pt>
    <dgm:pt modelId="{E46FD38B-403F-4393-B8A5-84A266AD7B78}" type="pres">
      <dgm:prSet presAssocID="{613C241F-45C0-4E0F-AB60-293D8EA0B355}" presName="node" presStyleLbl="node1" presStyleIdx="3" presStyleCnt="6" custRadScaleRad="95228" custRadScaleInc="-21398">
        <dgm:presLayoutVars>
          <dgm:bulletEnabled val="1"/>
        </dgm:presLayoutVars>
      </dgm:prSet>
      <dgm:spPr/>
      <dgm:t>
        <a:bodyPr/>
        <a:lstStyle/>
        <a:p>
          <a:endParaRPr lang="en-US"/>
        </a:p>
      </dgm:t>
    </dgm:pt>
    <dgm:pt modelId="{13B8DA84-E0B2-4868-B478-25746B664740}" type="pres">
      <dgm:prSet presAssocID="{613C241F-45C0-4E0F-AB60-293D8EA0B355}" presName="spNode" presStyleCnt="0"/>
      <dgm:spPr/>
    </dgm:pt>
    <dgm:pt modelId="{0077615B-6AF2-42A1-BEE3-2B6134C283A9}" type="pres">
      <dgm:prSet presAssocID="{D8B0586B-3B44-449C-83D2-4E126EFB434F}" presName="sibTrans" presStyleLbl="sibTrans1D1" presStyleIdx="3" presStyleCnt="6"/>
      <dgm:spPr/>
      <dgm:t>
        <a:bodyPr/>
        <a:lstStyle/>
        <a:p>
          <a:endParaRPr lang="en-US"/>
        </a:p>
      </dgm:t>
    </dgm:pt>
    <dgm:pt modelId="{EC8250EF-12D5-4E95-877A-C75F8A1184C3}" type="pres">
      <dgm:prSet presAssocID="{77196776-462A-4448-8535-538484589044}" presName="node" presStyleLbl="node1" presStyleIdx="4" presStyleCnt="6">
        <dgm:presLayoutVars>
          <dgm:bulletEnabled val="1"/>
        </dgm:presLayoutVars>
      </dgm:prSet>
      <dgm:spPr/>
      <dgm:t>
        <a:bodyPr/>
        <a:lstStyle/>
        <a:p>
          <a:endParaRPr lang="en-US"/>
        </a:p>
      </dgm:t>
    </dgm:pt>
    <dgm:pt modelId="{ABA1B9AB-C914-47AA-88C2-FFA9DA84EDA7}" type="pres">
      <dgm:prSet presAssocID="{77196776-462A-4448-8535-538484589044}" presName="spNode" presStyleCnt="0"/>
      <dgm:spPr/>
    </dgm:pt>
    <dgm:pt modelId="{7C8B906B-3154-4B74-9E98-5A845378505F}" type="pres">
      <dgm:prSet presAssocID="{8784C789-78A3-4096-A097-481CA3B38FE9}" presName="sibTrans" presStyleLbl="sibTrans1D1" presStyleIdx="4" presStyleCnt="6"/>
      <dgm:spPr/>
      <dgm:t>
        <a:bodyPr/>
        <a:lstStyle/>
        <a:p>
          <a:endParaRPr lang="en-US"/>
        </a:p>
      </dgm:t>
    </dgm:pt>
    <dgm:pt modelId="{00CB052A-268A-4BBB-A95E-6B40D010FCFC}" type="pres">
      <dgm:prSet presAssocID="{8A7898E1-B6FE-4084-A170-E44AB7878D20}" presName="node" presStyleLbl="node1" presStyleIdx="5" presStyleCnt="6">
        <dgm:presLayoutVars>
          <dgm:bulletEnabled val="1"/>
        </dgm:presLayoutVars>
      </dgm:prSet>
      <dgm:spPr/>
      <dgm:t>
        <a:bodyPr/>
        <a:lstStyle/>
        <a:p>
          <a:endParaRPr lang="en-US"/>
        </a:p>
      </dgm:t>
    </dgm:pt>
    <dgm:pt modelId="{8B562E70-5991-4188-9399-4E0D5D3314C9}" type="pres">
      <dgm:prSet presAssocID="{8A7898E1-B6FE-4084-A170-E44AB7878D20}" presName="spNode" presStyleCnt="0"/>
      <dgm:spPr/>
    </dgm:pt>
    <dgm:pt modelId="{C26F0C85-5246-4809-9C1C-48AA344D2526}" type="pres">
      <dgm:prSet presAssocID="{5EBEF6A8-4ECA-4AD2-82BD-1A68EB641E9C}" presName="sibTrans" presStyleLbl="sibTrans1D1" presStyleIdx="5" presStyleCnt="6"/>
      <dgm:spPr/>
      <dgm:t>
        <a:bodyPr/>
        <a:lstStyle/>
        <a:p>
          <a:endParaRPr lang="en-US"/>
        </a:p>
      </dgm:t>
    </dgm:pt>
  </dgm:ptLst>
  <dgm:cxnLst>
    <dgm:cxn modelId="{1AC0B328-C63E-4BAB-BD94-1ABD62A3EEC8}" type="presOf" srcId="{77196776-462A-4448-8535-538484589044}" destId="{EC8250EF-12D5-4E95-877A-C75F8A1184C3}" srcOrd="0" destOrd="0" presId="urn:microsoft.com/office/officeart/2005/8/layout/cycle6"/>
    <dgm:cxn modelId="{BA091A0B-8FFE-4738-AE9A-9F14E7720DB9}" type="presOf" srcId="{8A7898E1-B6FE-4084-A170-E44AB7878D20}" destId="{00CB052A-268A-4BBB-A95E-6B40D010FCFC}" srcOrd="0" destOrd="0" presId="urn:microsoft.com/office/officeart/2005/8/layout/cycle6"/>
    <dgm:cxn modelId="{12CE296E-6DE2-456F-BD65-E45F6EC53AA5}" type="presOf" srcId="{613C241F-45C0-4E0F-AB60-293D8EA0B355}" destId="{E46FD38B-403F-4393-B8A5-84A266AD7B78}" srcOrd="0" destOrd="0" presId="urn:microsoft.com/office/officeart/2005/8/layout/cycle6"/>
    <dgm:cxn modelId="{168FBC28-D4D8-46DA-B4F7-0E79D7F1A8F1}" srcId="{9DE56F6C-2BC6-4F2B-8ED3-909AA9E670AE}" destId="{77196776-462A-4448-8535-538484589044}" srcOrd="4" destOrd="0" parTransId="{C604F6B2-F6D8-476E-8722-B2449D7F8351}" sibTransId="{8784C789-78A3-4096-A097-481CA3B38FE9}"/>
    <dgm:cxn modelId="{D7C13666-59EF-4233-A22E-55C238903BDC}" type="presOf" srcId="{5EBEF6A8-4ECA-4AD2-82BD-1A68EB641E9C}" destId="{C26F0C85-5246-4809-9C1C-48AA344D2526}" srcOrd="0" destOrd="0" presId="urn:microsoft.com/office/officeart/2005/8/layout/cycle6"/>
    <dgm:cxn modelId="{BC471E66-D83A-42BA-93CB-8DC8DD273313}" srcId="{9DE56F6C-2BC6-4F2B-8ED3-909AA9E670AE}" destId="{E0CF5435-A2C9-44AC-BEAD-426400857C92}" srcOrd="2" destOrd="0" parTransId="{05390269-05A2-4FFD-AB31-035B22ED70F2}" sibTransId="{4B9F1C37-374E-48D8-9FF2-636919793387}"/>
    <dgm:cxn modelId="{1C92F72D-0A05-4061-96E7-CBDD522D70E1}" type="presOf" srcId="{9DE56F6C-2BC6-4F2B-8ED3-909AA9E670AE}" destId="{C5530897-47CB-4BCB-8EBC-7EB0F1B8D373}" srcOrd="0" destOrd="0" presId="urn:microsoft.com/office/officeart/2005/8/layout/cycle6"/>
    <dgm:cxn modelId="{4934C73E-2254-4B4F-8CC8-F069B493285B}" type="presOf" srcId="{9C45202B-B17F-43C9-9979-B52568B932A5}" destId="{573EF97C-CB7A-4BF4-B7EC-22BE4DC8A869}" srcOrd="0" destOrd="0" presId="urn:microsoft.com/office/officeart/2005/8/layout/cycle6"/>
    <dgm:cxn modelId="{245DD5E7-AC17-4D90-8021-BEEF8B731FDE}" type="presOf" srcId="{9D3BE36D-B8AD-47A1-868B-48EAA2798C8D}" destId="{BA92015B-68BD-46CB-8112-7D7C9BC03540}" srcOrd="0" destOrd="0" presId="urn:microsoft.com/office/officeart/2005/8/layout/cycle6"/>
    <dgm:cxn modelId="{A07BC92C-BCEC-45E7-86EC-03BA9E48074E}" srcId="{9DE56F6C-2BC6-4F2B-8ED3-909AA9E670AE}" destId="{8A7898E1-B6FE-4084-A170-E44AB7878D20}" srcOrd="5" destOrd="0" parTransId="{A64F54A2-C1BB-4B99-BF0E-2A2DBB53FE93}" sibTransId="{5EBEF6A8-4ECA-4AD2-82BD-1A68EB641E9C}"/>
    <dgm:cxn modelId="{4F253301-EFB2-4BB1-A864-B9DB0A366EA5}" type="presOf" srcId="{D8B0586B-3B44-449C-83D2-4E126EFB434F}" destId="{0077615B-6AF2-42A1-BEE3-2B6134C283A9}" srcOrd="0" destOrd="0" presId="urn:microsoft.com/office/officeart/2005/8/layout/cycle6"/>
    <dgm:cxn modelId="{1383B6D7-3FCF-4B66-B485-9DED2222ED5A}" type="presOf" srcId="{E0CF5435-A2C9-44AC-BEAD-426400857C92}" destId="{2AB2C645-E923-43DE-BF00-9EBF0932103F}" srcOrd="0" destOrd="0" presId="urn:microsoft.com/office/officeart/2005/8/layout/cycle6"/>
    <dgm:cxn modelId="{970D3D03-B259-45E4-BD6D-263DD564B5CA}" type="presOf" srcId="{4B9F1C37-374E-48D8-9FF2-636919793387}" destId="{68BF0389-2028-4CB1-9019-238EBF69C66A}" srcOrd="0" destOrd="0" presId="urn:microsoft.com/office/officeart/2005/8/layout/cycle6"/>
    <dgm:cxn modelId="{D6AB5CE5-7867-413D-8296-974EA11C0CDC}" srcId="{9DE56F6C-2BC6-4F2B-8ED3-909AA9E670AE}" destId="{9C45202B-B17F-43C9-9979-B52568B932A5}" srcOrd="0" destOrd="0" parTransId="{2B505E20-1863-4A45-ABC0-9E01A5955A23}" sibTransId="{4911E640-A3D7-4FB9-8EAA-107A59B1F1CD}"/>
    <dgm:cxn modelId="{78099C25-E219-4A90-9BA7-AC55C5BEA611}" type="presOf" srcId="{8784C789-78A3-4096-A097-481CA3B38FE9}" destId="{7C8B906B-3154-4B74-9E98-5A845378505F}" srcOrd="0" destOrd="0" presId="urn:microsoft.com/office/officeart/2005/8/layout/cycle6"/>
    <dgm:cxn modelId="{30BC9C64-6237-43AD-A615-DE985B599BD2}" srcId="{9DE56F6C-2BC6-4F2B-8ED3-909AA9E670AE}" destId="{3513A635-4033-4989-A575-746F27BF8438}" srcOrd="1" destOrd="0" parTransId="{09E15C98-BA3F-460A-BCB4-57005E5FE4DE}" sibTransId="{9D3BE36D-B8AD-47A1-868B-48EAA2798C8D}"/>
    <dgm:cxn modelId="{9AC8C0A9-8AC0-4A00-AE56-4356B7336369}" srcId="{9DE56F6C-2BC6-4F2B-8ED3-909AA9E670AE}" destId="{613C241F-45C0-4E0F-AB60-293D8EA0B355}" srcOrd="3" destOrd="0" parTransId="{A5F1F22F-3B1A-4946-8805-6B64BBD9E282}" sibTransId="{D8B0586B-3B44-449C-83D2-4E126EFB434F}"/>
    <dgm:cxn modelId="{1D3661FD-07FF-4D0B-86C2-9D37810A621B}" type="presOf" srcId="{4911E640-A3D7-4FB9-8EAA-107A59B1F1CD}" destId="{012B6DC8-05A9-4B33-8DD3-59077D5570E8}" srcOrd="0" destOrd="0" presId="urn:microsoft.com/office/officeart/2005/8/layout/cycle6"/>
    <dgm:cxn modelId="{0A055036-B49A-42F7-BECE-4F5211B7BD7F}" type="presOf" srcId="{3513A635-4033-4989-A575-746F27BF8438}" destId="{7682334D-2A08-49D1-A837-B463BE29C0A7}" srcOrd="0" destOrd="0" presId="urn:microsoft.com/office/officeart/2005/8/layout/cycle6"/>
    <dgm:cxn modelId="{7576BD29-7822-40C4-95F7-D96560A04E87}" type="presParOf" srcId="{C5530897-47CB-4BCB-8EBC-7EB0F1B8D373}" destId="{573EF97C-CB7A-4BF4-B7EC-22BE4DC8A869}" srcOrd="0" destOrd="0" presId="urn:microsoft.com/office/officeart/2005/8/layout/cycle6"/>
    <dgm:cxn modelId="{223B29DF-52BA-435D-B82F-20318D7959E3}" type="presParOf" srcId="{C5530897-47CB-4BCB-8EBC-7EB0F1B8D373}" destId="{03E9E5AB-8483-4D55-A62A-FBB4FBE381C9}" srcOrd="1" destOrd="0" presId="urn:microsoft.com/office/officeart/2005/8/layout/cycle6"/>
    <dgm:cxn modelId="{6A1B0E2E-EB0A-4584-B742-31C3B6C21017}" type="presParOf" srcId="{C5530897-47CB-4BCB-8EBC-7EB0F1B8D373}" destId="{012B6DC8-05A9-4B33-8DD3-59077D5570E8}" srcOrd="2" destOrd="0" presId="urn:microsoft.com/office/officeart/2005/8/layout/cycle6"/>
    <dgm:cxn modelId="{3A2177DD-EA52-439B-B1FC-49E661BA0158}" type="presParOf" srcId="{C5530897-47CB-4BCB-8EBC-7EB0F1B8D373}" destId="{7682334D-2A08-49D1-A837-B463BE29C0A7}" srcOrd="3" destOrd="0" presId="urn:microsoft.com/office/officeart/2005/8/layout/cycle6"/>
    <dgm:cxn modelId="{C4AF7D1E-513B-4DC3-8B16-BB29AF82F93B}" type="presParOf" srcId="{C5530897-47CB-4BCB-8EBC-7EB0F1B8D373}" destId="{8B1E7F24-00FB-477B-B2C4-4E300C5F1DF4}" srcOrd="4" destOrd="0" presId="urn:microsoft.com/office/officeart/2005/8/layout/cycle6"/>
    <dgm:cxn modelId="{FB3C1871-EBE5-4E9A-A56F-33F6B041054D}" type="presParOf" srcId="{C5530897-47CB-4BCB-8EBC-7EB0F1B8D373}" destId="{BA92015B-68BD-46CB-8112-7D7C9BC03540}" srcOrd="5" destOrd="0" presId="urn:microsoft.com/office/officeart/2005/8/layout/cycle6"/>
    <dgm:cxn modelId="{67469DB3-ECE1-430C-B40C-7CE68F59BF24}" type="presParOf" srcId="{C5530897-47CB-4BCB-8EBC-7EB0F1B8D373}" destId="{2AB2C645-E923-43DE-BF00-9EBF0932103F}" srcOrd="6" destOrd="0" presId="urn:microsoft.com/office/officeart/2005/8/layout/cycle6"/>
    <dgm:cxn modelId="{5BCC45BD-64F4-4A1A-B0B1-AD0B114EEA6E}" type="presParOf" srcId="{C5530897-47CB-4BCB-8EBC-7EB0F1B8D373}" destId="{3265E4E6-DBB5-405F-A5E9-874D09EDD864}" srcOrd="7" destOrd="0" presId="urn:microsoft.com/office/officeart/2005/8/layout/cycle6"/>
    <dgm:cxn modelId="{DAEF6BA9-BE6B-4FE3-9208-DBEB49B5AED1}" type="presParOf" srcId="{C5530897-47CB-4BCB-8EBC-7EB0F1B8D373}" destId="{68BF0389-2028-4CB1-9019-238EBF69C66A}" srcOrd="8" destOrd="0" presId="urn:microsoft.com/office/officeart/2005/8/layout/cycle6"/>
    <dgm:cxn modelId="{EB59BE81-D577-4B85-954D-69BBDE9E1DC7}" type="presParOf" srcId="{C5530897-47CB-4BCB-8EBC-7EB0F1B8D373}" destId="{E46FD38B-403F-4393-B8A5-84A266AD7B78}" srcOrd="9" destOrd="0" presId="urn:microsoft.com/office/officeart/2005/8/layout/cycle6"/>
    <dgm:cxn modelId="{9C8E8115-FC72-4E8B-94C5-EDC5A2F8D3BF}" type="presParOf" srcId="{C5530897-47CB-4BCB-8EBC-7EB0F1B8D373}" destId="{13B8DA84-E0B2-4868-B478-25746B664740}" srcOrd="10" destOrd="0" presId="urn:microsoft.com/office/officeart/2005/8/layout/cycle6"/>
    <dgm:cxn modelId="{536BCA33-BEC6-4AC9-A171-3F95CC443913}" type="presParOf" srcId="{C5530897-47CB-4BCB-8EBC-7EB0F1B8D373}" destId="{0077615B-6AF2-42A1-BEE3-2B6134C283A9}" srcOrd="11" destOrd="0" presId="urn:microsoft.com/office/officeart/2005/8/layout/cycle6"/>
    <dgm:cxn modelId="{1B7A8013-95BF-4461-9009-31AC4E1ABFD1}" type="presParOf" srcId="{C5530897-47CB-4BCB-8EBC-7EB0F1B8D373}" destId="{EC8250EF-12D5-4E95-877A-C75F8A1184C3}" srcOrd="12" destOrd="0" presId="urn:microsoft.com/office/officeart/2005/8/layout/cycle6"/>
    <dgm:cxn modelId="{0EC63CDA-73E0-45DF-AE09-17252A0C7C1B}" type="presParOf" srcId="{C5530897-47CB-4BCB-8EBC-7EB0F1B8D373}" destId="{ABA1B9AB-C914-47AA-88C2-FFA9DA84EDA7}" srcOrd="13" destOrd="0" presId="urn:microsoft.com/office/officeart/2005/8/layout/cycle6"/>
    <dgm:cxn modelId="{88EB7152-4D6A-4BA1-81DC-B00BF9C9B2BA}" type="presParOf" srcId="{C5530897-47CB-4BCB-8EBC-7EB0F1B8D373}" destId="{7C8B906B-3154-4B74-9E98-5A845378505F}" srcOrd="14" destOrd="0" presId="urn:microsoft.com/office/officeart/2005/8/layout/cycle6"/>
    <dgm:cxn modelId="{C6E468EC-47D1-45B9-8CD2-7CE28A089D96}" type="presParOf" srcId="{C5530897-47CB-4BCB-8EBC-7EB0F1B8D373}" destId="{00CB052A-268A-4BBB-A95E-6B40D010FCFC}" srcOrd="15" destOrd="0" presId="urn:microsoft.com/office/officeart/2005/8/layout/cycle6"/>
    <dgm:cxn modelId="{82D53575-7D86-4774-AB26-F915303C5347}" type="presParOf" srcId="{C5530897-47CB-4BCB-8EBC-7EB0F1B8D373}" destId="{8B562E70-5991-4188-9399-4E0D5D3314C9}" srcOrd="16" destOrd="0" presId="urn:microsoft.com/office/officeart/2005/8/layout/cycle6"/>
    <dgm:cxn modelId="{264E11F1-BC9A-4D5E-A316-4567896A95B5}" type="presParOf" srcId="{C5530897-47CB-4BCB-8EBC-7EB0F1B8D373}" destId="{C26F0C85-5246-4809-9C1C-48AA344D2526}" srcOrd="17" destOrd="0" presId="urn:microsoft.com/office/officeart/2005/8/layout/cycle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7615B3-17BE-5A41-9C2A-78D9F37F0E4F}"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CA5B060E-8D54-4949-90C4-F65292981CC5}">
      <dgm:prSet phldrT="[Text]"/>
      <dgm:spPr/>
      <dgm:t>
        <a:bodyPr/>
        <a:lstStyle/>
        <a:p>
          <a:r>
            <a:rPr lang="en-US" dirty="0" smtClean="0"/>
            <a:t>1</a:t>
          </a:r>
          <a:endParaRPr lang="en-US" dirty="0"/>
        </a:p>
      </dgm:t>
    </dgm:pt>
    <dgm:pt modelId="{557214A1-DA0B-2A4E-A139-7FA17EB9AB9B}" type="parTrans" cxnId="{11135214-2BDA-0643-9744-839F88DEFB08}">
      <dgm:prSet/>
      <dgm:spPr/>
      <dgm:t>
        <a:bodyPr/>
        <a:lstStyle/>
        <a:p>
          <a:endParaRPr lang="en-US"/>
        </a:p>
      </dgm:t>
    </dgm:pt>
    <dgm:pt modelId="{E7C7C974-E1BA-DE4D-89A2-E6E4814EAA2C}" type="sibTrans" cxnId="{11135214-2BDA-0643-9744-839F88DEFB08}">
      <dgm:prSet/>
      <dgm:spPr/>
      <dgm:t>
        <a:bodyPr/>
        <a:lstStyle/>
        <a:p>
          <a:endParaRPr lang="en-US"/>
        </a:p>
      </dgm:t>
    </dgm:pt>
    <dgm:pt modelId="{7F77DE72-1B2B-3D47-AEA6-2D9D17691ABE}">
      <dgm:prSet phldrT="[Text]"/>
      <dgm:spPr/>
      <dgm:t>
        <a:bodyPr/>
        <a:lstStyle/>
        <a:p>
          <a:r>
            <a:rPr lang="en-US" b="1" u="sng" dirty="0" smtClean="0"/>
            <a:t>Communicate</a:t>
          </a:r>
          <a:r>
            <a:rPr lang="en-US" dirty="0" smtClean="0"/>
            <a:t> with your patients about completing the WVP prior to their appointment</a:t>
          </a:r>
          <a:endParaRPr lang="en-US" dirty="0"/>
        </a:p>
      </dgm:t>
    </dgm:pt>
    <dgm:pt modelId="{507ADF2A-EB67-E24D-833B-D38B2C711D7B}" type="parTrans" cxnId="{542E05B2-DF5F-8948-9A0F-07D1FF6D3862}">
      <dgm:prSet/>
      <dgm:spPr/>
      <dgm:t>
        <a:bodyPr/>
        <a:lstStyle/>
        <a:p>
          <a:endParaRPr lang="en-US"/>
        </a:p>
      </dgm:t>
    </dgm:pt>
    <dgm:pt modelId="{B08AB2D0-F54F-844A-A6B2-3B5581A29787}" type="sibTrans" cxnId="{542E05B2-DF5F-8948-9A0F-07D1FF6D3862}">
      <dgm:prSet/>
      <dgm:spPr/>
      <dgm:t>
        <a:bodyPr/>
        <a:lstStyle/>
        <a:p>
          <a:endParaRPr lang="en-US"/>
        </a:p>
      </dgm:t>
    </dgm:pt>
    <dgm:pt modelId="{D3357C12-A2B9-B84D-9B2F-B47828314B33}">
      <dgm:prSet phldrT="[Text]"/>
      <dgm:spPr/>
      <dgm:t>
        <a:bodyPr/>
        <a:lstStyle/>
        <a:p>
          <a:r>
            <a:rPr lang="en-US" dirty="0" smtClean="0"/>
            <a:t>2</a:t>
          </a:r>
          <a:endParaRPr lang="en-US" dirty="0"/>
        </a:p>
      </dgm:t>
    </dgm:pt>
    <dgm:pt modelId="{25371C5E-126C-1C43-8A8D-9DAFC8BF4EB9}" type="parTrans" cxnId="{D4E1F6D9-C6E7-9342-86AF-7B1597691D34}">
      <dgm:prSet/>
      <dgm:spPr/>
      <dgm:t>
        <a:bodyPr/>
        <a:lstStyle/>
        <a:p>
          <a:endParaRPr lang="en-US"/>
        </a:p>
      </dgm:t>
    </dgm:pt>
    <dgm:pt modelId="{C66EC79A-82CF-0148-8B4F-B1651C9D243D}" type="sibTrans" cxnId="{D4E1F6D9-C6E7-9342-86AF-7B1597691D34}">
      <dgm:prSet/>
      <dgm:spPr/>
      <dgm:t>
        <a:bodyPr/>
        <a:lstStyle/>
        <a:p>
          <a:endParaRPr lang="en-US"/>
        </a:p>
      </dgm:t>
    </dgm:pt>
    <dgm:pt modelId="{80B8DA64-B836-8D4D-9AD8-D8193DB154A5}">
      <dgm:prSet phldrT="[Text]"/>
      <dgm:spPr/>
      <dgm:t>
        <a:bodyPr/>
        <a:lstStyle/>
        <a:p>
          <a:r>
            <a:rPr lang="en-US" dirty="0" smtClean="0"/>
            <a:t>Parents go to </a:t>
          </a:r>
          <a:r>
            <a:rPr lang="en-US" dirty="0" smtClean="0">
              <a:hlinkClick xmlns:r="http://schemas.openxmlformats.org/officeDocument/2006/relationships" r:id="rId1"/>
            </a:rPr>
            <a:t>www.WellVisitPlanner.org</a:t>
          </a:r>
          <a:r>
            <a:rPr lang="en-US" dirty="0" smtClean="0"/>
            <a:t> and </a:t>
          </a:r>
          <a:r>
            <a:rPr lang="en-US" b="1" u="sng" dirty="0" smtClean="0"/>
            <a:t>engage</a:t>
          </a:r>
          <a:r>
            <a:rPr lang="en-US" dirty="0" smtClean="0"/>
            <a:t> with with the interactive website, including age-specific questions and educational materials  </a:t>
          </a:r>
          <a:endParaRPr lang="en-US" dirty="0"/>
        </a:p>
      </dgm:t>
    </dgm:pt>
    <dgm:pt modelId="{37E7F494-52FB-E14D-BF92-E3C54A0B8BD9}" type="parTrans" cxnId="{067ABE6B-303D-D249-B52F-1C0108B596CB}">
      <dgm:prSet/>
      <dgm:spPr/>
      <dgm:t>
        <a:bodyPr/>
        <a:lstStyle/>
        <a:p>
          <a:endParaRPr lang="en-US"/>
        </a:p>
      </dgm:t>
    </dgm:pt>
    <dgm:pt modelId="{A000C295-C9D4-344F-A57E-76F035B10E5D}" type="sibTrans" cxnId="{067ABE6B-303D-D249-B52F-1C0108B596CB}">
      <dgm:prSet/>
      <dgm:spPr/>
      <dgm:t>
        <a:bodyPr/>
        <a:lstStyle/>
        <a:p>
          <a:endParaRPr lang="en-US"/>
        </a:p>
      </dgm:t>
    </dgm:pt>
    <dgm:pt modelId="{3BACB07E-7098-5042-AE4B-9FA2ADA9B1F2}">
      <dgm:prSet phldrT="[Text]"/>
      <dgm:spPr/>
      <dgm:t>
        <a:bodyPr/>
        <a:lstStyle/>
        <a:p>
          <a:r>
            <a:rPr lang="en-US" dirty="0" smtClean="0"/>
            <a:t>3</a:t>
          </a:r>
          <a:endParaRPr lang="en-US" dirty="0"/>
        </a:p>
      </dgm:t>
    </dgm:pt>
    <dgm:pt modelId="{2795A0C1-AC71-2B47-8D08-861EAE2BF189}" type="parTrans" cxnId="{2B15AEBA-F3C0-5549-9586-20781550976F}">
      <dgm:prSet/>
      <dgm:spPr/>
      <dgm:t>
        <a:bodyPr/>
        <a:lstStyle/>
        <a:p>
          <a:endParaRPr lang="en-US"/>
        </a:p>
      </dgm:t>
    </dgm:pt>
    <dgm:pt modelId="{7C7C0FFE-B8FD-2640-8AF3-FB2DA6ACCCD9}" type="sibTrans" cxnId="{2B15AEBA-F3C0-5549-9586-20781550976F}">
      <dgm:prSet/>
      <dgm:spPr/>
      <dgm:t>
        <a:bodyPr/>
        <a:lstStyle/>
        <a:p>
          <a:endParaRPr lang="en-US"/>
        </a:p>
      </dgm:t>
    </dgm:pt>
    <dgm:pt modelId="{94CD1482-54CE-1847-AF33-2FB4E802BB54}">
      <dgm:prSet phldrT="[Text]"/>
      <dgm:spPr/>
      <dgm:t>
        <a:bodyPr/>
        <a:lstStyle/>
        <a:p>
          <a:r>
            <a:rPr lang="en-US" dirty="0" smtClean="0"/>
            <a:t>Parents view, save and print their </a:t>
          </a:r>
          <a:r>
            <a:rPr lang="en-US" b="1" u="sng" dirty="0" smtClean="0"/>
            <a:t>customized Visit Guide</a:t>
          </a:r>
          <a:r>
            <a:rPr lang="en-US" dirty="0" smtClean="0"/>
            <a:t> to bring to their child’s appointment.  They can also email it to the office ahead of time via a secure email connection.</a:t>
          </a:r>
          <a:endParaRPr lang="en-US" dirty="0"/>
        </a:p>
      </dgm:t>
    </dgm:pt>
    <dgm:pt modelId="{A9099B3B-51D3-E04F-80EB-C72F8F9A941A}" type="parTrans" cxnId="{4F0BEE9B-8224-A049-A777-2A26B1CD45AC}">
      <dgm:prSet/>
      <dgm:spPr/>
      <dgm:t>
        <a:bodyPr/>
        <a:lstStyle/>
        <a:p>
          <a:endParaRPr lang="en-US"/>
        </a:p>
      </dgm:t>
    </dgm:pt>
    <dgm:pt modelId="{AED530C6-369E-F745-8741-1F2C6F88621C}" type="sibTrans" cxnId="{4F0BEE9B-8224-A049-A777-2A26B1CD45AC}">
      <dgm:prSet/>
      <dgm:spPr/>
      <dgm:t>
        <a:bodyPr/>
        <a:lstStyle/>
        <a:p>
          <a:endParaRPr lang="en-US"/>
        </a:p>
      </dgm:t>
    </dgm:pt>
    <dgm:pt modelId="{349E6504-4F42-C343-ABF3-DFA1BE6094DB}">
      <dgm:prSet phldrT="[Text]"/>
      <dgm:spPr/>
      <dgm:t>
        <a:bodyPr/>
        <a:lstStyle/>
        <a:p>
          <a:r>
            <a:rPr lang="en-US" dirty="0" smtClean="0"/>
            <a:t>Email, fliers, posters, postcards, phone calls, etc. (Example materials will be available in the implementation toolkit)</a:t>
          </a:r>
          <a:endParaRPr lang="en-US" dirty="0"/>
        </a:p>
      </dgm:t>
    </dgm:pt>
    <dgm:pt modelId="{1974774F-B76E-5C41-AF64-104C9FC73077}" type="parTrans" cxnId="{950F5B9A-29A7-BE48-A683-A77DC1BDA08A}">
      <dgm:prSet/>
      <dgm:spPr/>
      <dgm:t>
        <a:bodyPr/>
        <a:lstStyle/>
        <a:p>
          <a:endParaRPr lang="en-US"/>
        </a:p>
      </dgm:t>
    </dgm:pt>
    <dgm:pt modelId="{69223DF7-6688-F747-87A5-94F9DD797E47}" type="sibTrans" cxnId="{950F5B9A-29A7-BE48-A683-A77DC1BDA08A}">
      <dgm:prSet/>
      <dgm:spPr/>
      <dgm:t>
        <a:bodyPr/>
        <a:lstStyle/>
        <a:p>
          <a:endParaRPr lang="en-US"/>
        </a:p>
      </dgm:t>
    </dgm:pt>
    <dgm:pt modelId="{C97C743F-1FE0-A54D-9C63-B089F9325250}">
      <dgm:prSet/>
      <dgm:spPr/>
      <dgm:t>
        <a:bodyPr/>
        <a:lstStyle/>
        <a:p>
          <a:r>
            <a:rPr lang="en-US" dirty="0" smtClean="0"/>
            <a:t>4</a:t>
          </a:r>
          <a:endParaRPr lang="en-US" dirty="0"/>
        </a:p>
      </dgm:t>
    </dgm:pt>
    <dgm:pt modelId="{73BDEA0B-21D1-E34F-895F-C7C2FD384BF6}" type="parTrans" cxnId="{AD13B011-2C8F-6E4E-A514-C5F70BD260BF}">
      <dgm:prSet/>
      <dgm:spPr/>
      <dgm:t>
        <a:bodyPr/>
        <a:lstStyle/>
        <a:p>
          <a:endParaRPr lang="en-US"/>
        </a:p>
      </dgm:t>
    </dgm:pt>
    <dgm:pt modelId="{A720EE99-E377-C146-B018-76C5C5D1386C}" type="sibTrans" cxnId="{AD13B011-2C8F-6E4E-A514-C5F70BD260BF}">
      <dgm:prSet/>
      <dgm:spPr/>
      <dgm:t>
        <a:bodyPr/>
        <a:lstStyle/>
        <a:p>
          <a:endParaRPr lang="en-US"/>
        </a:p>
      </dgm:t>
    </dgm:pt>
    <dgm:pt modelId="{484068B4-F8A2-4B44-B81A-E12D1B767D4E}">
      <dgm:prSet/>
      <dgm:spPr/>
      <dgm:t>
        <a:bodyPr/>
        <a:lstStyle/>
        <a:p>
          <a:r>
            <a:rPr lang="en-US" b="1" u="sng" dirty="0" smtClean="0"/>
            <a:t>Enhanced patient encounter</a:t>
          </a:r>
          <a:r>
            <a:rPr lang="en-US" dirty="0" smtClean="0"/>
            <a:t>: parents come to the visit prepared, doctors/nurses are prepared to use the visit guide to focus on parental priorities and concerns. Less time needed to ask developmental questions so more time to address developmental concerns and family psychosocial issues</a:t>
          </a:r>
          <a:endParaRPr lang="en-US" dirty="0"/>
        </a:p>
      </dgm:t>
    </dgm:pt>
    <dgm:pt modelId="{0FC62618-6DAF-764B-9851-878180111F22}" type="parTrans" cxnId="{B8E659AF-7304-B347-BBCF-759374B93376}">
      <dgm:prSet/>
      <dgm:spPr/>
      <dgm:t>
        <a:bodyPr/>
        <a:lstStyle/>
        <a:p>
          <a:endParaRPr lang="en-US"/>
        </a:p>
      </dgm:t>
    </dgm:pt>
    <dgm:pt modelId="{5A2C6799-7D9F-F549-B5FE-56515079E8A7}" type="sibTrans" cxnId="{B8E659AF-7304-B347-BBCF-759374B93376}">
      <dgm:prSet/>
      <dgm:spPr/>
      <dgm:t>
        <a:bodyPr/>
        <a:lstStyle/>
        <a:p>
          <a:endParaRPr lang="en-US"/>
        </a:p>
      </dgm:t>
    </dgm:pt>
    <dgm:pt modelId="{E2EBE9FE-EBA0-344A-B2F0-77328E22B817}" type="pres">
      <dgm:prSet presAssocID="{5D7615B3-17BE-5A41-9C2A-78D9F37F0E4F}" presName="linearFlow" presStyleCnt="0">
        <dgm:presLayoutVars>
          <dgm:dir/>
          <dgm:animLvl val="lvl"/>
          <dgm:resizeHandles val="exact"/>
        </dgm:presLayoutVars>
      </dgm:prSet>
      <dgm:spPr/>
      <dgm:t>
        <a:bodyPr/>
        <a:lstStyle/>
        <a:p>
          <a:endParaRPr lang="en-US"/>
        </a:p>
      </dgm:t>
    </dgm:pt>
    <dgm:pt modelId="{6ABC4317-B3C0-E447-8396-944F63B2F7D6}" type="pres">
      <dgm:prSet presAssocID="{CA5B060E-8D54-4949-90C4-F65292981CC5}" presName="composite" presStyleCnt="0"/>
      <dgm:spPr/>
    </dgm:pt>
    <dgm:pt modelId="{E353F449-F401-2645-9F87-552D8F459164}" type="pres">
      <dgm:prSet presAssocID="{CA5B060E-8D54-4949-90C4-F65292981CC5}" presName="parentText" presStyleLbl="alignNode1" presStyleIdx="0" presStyleCnt="4">
        <dgm:presLayoutVars>
          <dgm:chMax val="1"/>
          <dgm:bulletEnabled val="1"/>
        </dgm:presLayoutVars>
      </dgm:prSet>
      <dgm:spPr/>
      <dgm:t>
        <a:bodyPr/>
        <a:lstStyle/>
        <a:p>
          <a:endParaRPr lang="en-US"/>
        </a:p>
      </dgm:t>
    </dgm:pt>
    <dgm:pt modelId="{5AC18216-0550-994A-9B26-D7BF9D36735F}" type="pres">
      <dgm:prSet presAssocID="{CA5B060E-8D54-4949-90C4-F65292981CC5}" presName="descendantText" presStyleLbl="alignAcc1" presStyleIdx="0" presStyleCnt="4">
        <dgm:presLayoutVars>
          <dgm:bulletEnabled val="1"/>
        </dgm:presLayoutVars>
      </dgm:prSet>
      <dgm:spPr/>
      <dgm:t>
        <a:bodyPr/>
        <a:lstStyle/>
        <a:p>
          <a:endParaRPr lang="en-US"/>
        </a:p>
      </dgm:t>
    </dgm:pt>
    <dgm:pt modelId="{7090E92C-ED96-254E-A93D-4BFF1FE97CDE}" type="pres">
      <dgm:prSet presAssocID="{E7C7C974-E1BA-DE4D-89A2-E6E4814EAA2C}" presName="sp" presStyleCnt="0"/>
      <dgm:spPr/>
    </dgm:pt>
    <dgm:pt modelId="{63567077-986B-794E-91AD-ED6D735B86B7}" type="pres">
      <dgm:prSet presAssocID="{D3357C12-A2B9-B84D-9B2F-B47828314B33}" presName="composite" presStyleCnt="0"/>
      <dgm:spPr/>
    </dgm:pt>
    <dgm:pt modelId="{7C95DA3B-3857-F844-800A-5A8CDB16048C}" type="pres">
      <dgm:prSet presAssocID="{D3357C12-A2B9-B84D-9B2F-B47828314B33}" presName="parentText" presStyleLbl="alignNode1" presStyleIdx="1" presStyleCnt="4">
        <dgm:presLayoutVars>
          <dgm:chMax val="1"/>
          <dgm:bulletEnabled val="1"/>
        </dgm:presLayoutVars>
      </dgm:prSet>
      <dgm:spPr/>
      <dgm:t>
        <a:bodyPr/>
        <a:lstStyle/>
        <a:p>
          <a:endParaRPr lang="en-US"/>
        </a:p>
      </dgm:t>
    </dgm:pt>
    <dgm:pt modelId="{92A4A84D-92E8-3842-9482-B59539A4ADAC}" type="pres">
      <dgm:prSet presAssocID="{D3357C12-A2B9-B84D-9B2F-B47828314B33}" presName="descendantText" presStyleLbl="alignAcc1" presStyleIdx="1" presStyleCnt="4">
        <dgm:presLayoutVars>
          <dgm:bulletEnabled val="1"/>
        </dgm:presLayoutVars>
      </dgm:prSet>
      <dgm:spPr/>
      <dgm:t>
        <a:bodyPr/>
        <a:lstStyle/>
        <a:p>
          <a:endParaRPr lang="en-US"/>
        </a:p>
      </dgm:t>
    </dgm:pt>
    <dgm:pt modelId="{C2DAD51A-BD94-3F41-BEDA-2053385C7887}" type="pres">
      <dgm:prSet presAssocID="{C66EC79A-82CF-0148-8B4F-B1651C9D243D}" presName="sp" presStyleCnt="0"/>
      <dgm:spPr/>
    </dgm:pt>
    <dgm:pt modelId="{C18A4317-DCA5-9D4A-A3AF-362FE7CFFCFB}" type="pres">
      <dgm:prSet presAssocID="{3BACB07E-7098-5042-AE4B-9FA2ADA9B1F2}" presName="composite" presStyleCnt="0"/>
      <dgm:spPr/>
    </dgm:pt>
    <dgm:pt modelId="{2FA53B40-35C5-D146-A138-DD8C883A1785}" type="pres">
      <dgm:prSet presAssocID="{3BACB07E-7098-5042-AE4B-9FA2ADA9B1F2}" presName="parentText" presStyleLbl="alignNode1" presStyleIdx="2" presStyleCnt="4">
        <dgm:presLayoutVars>
          <dgm:chMax val="1"/>
          <dgm:bulletEnabled val="1"/>
        </dgm:presLayoutVars>
      </dgm:prSet>
      <dgm:spPr/>
      <dgm:t>
        <a:bodyPr/>
        <a:lstStyle/>
        <a:p>
          <a:endParaRPr lang="en-US"/>
        </a:p>
      </dgm:t>
    </dgm:pt>
    <dgm:pt modelId="{AA31B30B-35C4-EC41-A122-6D5E84D5BC35}" type="pres">
      <dgm:prSet presAssocID="{3BACB07E-7098-5042-AE4B-9FA2ADA9B1F2}" presName="descendantText" presStyleLbl="alignAcc1" presStyleIdx="2" presStyleCnt="4">
        <dgm:presLayoutVars>
          <dgm:bulletEnabled val="1"/>
        </dgm:presLayoutVars>
      </dgm:prSet>
      <dgm:spPr/>
      <dgm:t>
        <a:bodyPr/>
        <a:lstStyle/>
        <a:p>
          <a:endParaRPr lang="en-US"/>
        </a:p>
      </dgm:t>
    </dgm:pt>
    <dgm:pt modelId="{514EC689-1FFE-B44B-BB7D-FD29A8BBF538}" type="pres">
      <dgm:prSet presAssocID="{7C7C0FFE-B8FD-2640-8AF3-FB2DA6ACCCD9}" presName="sp" presStyleCnt="0"/>
      <dgm:spPr/>
    </dgm:pt>
    <dgm:pt modelId="{0069DBE0-2093-DE42-8B1F-070FC5631AB0}" type="pres">
      <dgm:prSet presAssocID="{C97C743F-1FE0-A54D-9C63-B089F9325250}" presName="composite" presStyleCnt="0"/>
      <dgm:spPr/>
    </dgm:pt>
    <dgm:pt modelId="{CE42FB30-C73C-6E41-8B3A-FE95B7B09938}" type="pres">
      <dgm:prSet presAssocID="{C97C743F-1FE0-A54D-9C63-B089F9325250}" presName="parentText" presStyleLbl="alignNode1" presStyleIdx="3" presStyleCnt="4">
        <dgm:presLayoutVars>
          <dgm:chMax val="1"/>
          <dgm:bulletEnabled val="1"/>
        </dgm:presLayoutVars>
      </dgm:prSet>
      <dgm:spPr/>
      <dgm:t>
        <a:bodyPr/>
        <a:lstStyle/>
        <a:p>
          <a:endParaRPr lang="en-US"/>
        </a:p>
      </dgm:t>
    </dgm:pt>
    <dgm:pt modelId="{AED8D7B7-EA27-4E49-8E1B-0978A6C82424}" type="pres">
      <dgm:prSet presAssocID="{C97C743F-1FE0-A54D-9C63-B089F9325250}" presName="descendantText" presStyleLbl="alignAcc1" presStyleIdx="3" presStyleCnt="4" custScaleY="93526">
        <dgm:presLayoutVars>
          <dgm:bulletEnabled val="1"/>
        </dgm:presLayoutVars>
      </dgm:prSet>
      <dgm:spPr/>
      <dgm:t>
        <a:bodyPr/>
        <a:lstStyle/>
        <a:p>
          <a:endParaRPr lang="en-US"/>
        </a:p>
      </dgm:t>
    </dgm:pt>
  </dgm:ptLst>
  <dgm:cxnLst>
    <dgm:cxn modelId="{AC91CF9A-8E38-4C4C-BF25-042C9EE0F641}" type="presOf" srcId="{349E6504-4F42-C343-ABF3-DFA1BE6094DB}" destId="{5AC18216-0550-994A-9B26-D7BF9D36735F}" srcOrd="0" destOrd="1" presId="urn:microsoft.com/office/officeart/2005/8/layout/chevron2"/>
    <dgm:cxn modelId="{DAFDEDFA-E260-2248-AA50-5DD2C85FDC19}" type="presOf" srcId="{CA5B060E-8D54-4949-90C4-F65292981CC5}" destId="{E353F449-F401-2645-9F87-552D8F459164}" srcOrd="0" destOrd="0" presId="urn:microsoft.com/office/officeart/2005/8/layout/chevron2"/>
    <dgm:cxn modelId="{349EF5E9-1AEA-D14F-8DEC-E7226510A13B}" type="presOf" srcId="{C97C743F-1FE0-A54D-9C63-B089F9325250}" destId="{CE42FB30-C73C-6E41-8B3A-FE95B7B09938}" srcOrd="0" destOrd="0" presId="urn:microsoft.com/office/officeart/2005/8/layout/chevron2"/>
    <dgm:cxn modelId="{DBC55E0C-4FB4-7441-957A-4FA2A6D3A725}" type="presOf" srcId="{80B8DA64-B836-8D4D-9AD8-D8193DB154A5}" destId="{92A4A84D-92E8-3842-9482-B59539A4ADAC}" srcOrd="0" destOrd="0" presId="urn:microsoft.com/office/officeart/2005/8/layout/chevron2"/>
    <dgm:cxn modelId="{AD13B011-2C8F-6E4E-A514-C5F70BD260BF}" srcId="{5D7615B3-17BE-5A41-9C2A-78D9F37F0E4F}" destId="{C97C743F-1FE0-A54D-9C63-B089F9325250}" srcOrd="3" destOrd="0" parTransId="{73BDEA0B-21D1-E34F-895F-C7C2FD384BF6}" sibTransId="{A720EE99-E377-C146-B018-76C5C5D1386C}"/>
    <dgm:cxn modelId="{043BB11A-D5D4-8B40-B32D-D2F2A5A598DD}" type="presOf" srcId="{94CD1482-54CE-1847-AF33-2FB4E802BB54}" destId="{AA31B30B-35C4-EC41-A122-6D5E84D5BC35}" srcOrd="0" destOrd="0" presId="urn:microsoft.com/office/officeart/2005/8/layout/chevron2"/>
    <dgm:cxn modelId="{A6B18ADA-181C-9041-8183-3ABE34A903F5}" type="presOf" srcId="{3BACB07E-7098-5042-AE4B-9FA2ADA9B1F2}" destId="{2FA53B40-35C5-D146-A138-DD8C883A1785}" srcOrd="0" destOrd="0" presId="urn:microsoft.com/office/officeart/2005/8/layout/chevron2"/>
    <dgm:cxn modelId="{11135214-2BDA-0643-9744-839F88DEFB08}" srcId="{5D7615B3-17BE-5A41-9C2A-78D9F37F0E4F}" destId="{CA5B060E-8D54-4949-90C4-F65292981CC5}" srcOrd="0" destOrd="0" parTransId="{557214A1-DA0B-2A4E-A139-7FA17EB9AB9B}" sibTransId="{E7C7C974-E1BA-DE4D-89A2-E6E4814EAA2C}"/>
    <dgm:cxn modelId="{4F0BEE9B-8224-A049-A777-2A26B1CD45AC}" srcId="{3BACB07E-7098-5042-AE4B-9FA2ADA9B1F2}" destId="{94CD1482-54CE-1847-AF33-2FB4E802BB54}" srcOrd="0" destOrd="0" parTransId="{A9099B3B-51D3-E04F-80EB-C72F8F9A941A}" sibTransId="{AED530C6-369E-F745-8741-1F2C6F88621C}"/>
    <dgm:cxn modelId="{542E05B2-DF5F-8948-9A0F-07D1FF6D3862}" srcId="{CA5B060E-8D54-4949-90C4-F65292981CC5}" destId="{7F77DE72-1B2B-3D47-AEA6-2D9D17691ABE}" srcOrd="0" destOrd="0" parTransId="{507ADF2A-EB67-E24D-833B-D38B2C711D7B}" sibTransId="{B08AB2D0-F54F-844A-A6B2-3B5581A29787}"/>
    <dgm:cxn modelId="{950F5B9A-29A7-BE48-A683-A77DC1BDA08A}" srcId="{7F77DE72-1B2B-3D47-AEA6-2D9D17691ABE}" destId="{349E6504-4F42-C343-ABF3-DFA1BE6094DB}" srcOrd="0" destOrd="0" parTransId="{1974774F-B76E-5C41-AF64-104C9FC73077}" sibTransId="{69223DF7-6688-F747-87A5-94F9DD797E47}"/>
    <dgm:cxn modelId="{B8E659AF-7304-B347-BBCF-759374B93376}" srcId="{C97C743F-1FE0-A54D-9C63-B089F9325250}" destId="{484068B4-F8A2-4B44-B81A-E12D1B767D4E}" srcOrd="0" destOrd="0" parTransId="{0FC62618-6DAF-764B-9851-878180111F22}" sibTransId="{5A2C6799-7D9F-F549-B5FE-56515079E8A7}"/>
    <dgm:cxn modelId="{D4E1F6D9-C6E7-9342-86AF-7B1597691D34}" srcId="{5D7615B3-17BE-5A41-9C2A-78D9F37F0E4F}" destId="{D3357C12-A2B9-B84D-9B2F-B47828314B33}" srcOrd="1" destOrd="0" parTransId="{25371C5E-126C-1C43-8A8D-9DAFC8BF4EB9}" sibTransId="{C66EC79A-82CF-0148-8B4F-B1651C9D243D}"/>
    <dgm:cxn modelId="{3017B388-A64E-244B-998E-876CDA1C2970}" type="presOf" srcId="{484068B4-F8A2-4B44-B81A-E12D1B767D4E}" destId="{AED8D7B7-EA27-4E49-8E1B-0978A6C82424}" srcOrd="0" destOrd="0" presId="urn:microsoft.com/office/officeart/2005/8/layout/chevron2"/>
    <dgm:cxn modelId="{067ABE6B-303D-D249-B52F-1C0108B596CB}" srcId="{D3357C12-A2B9-B84D-9B2F-B47828314B33}" destId="{80B8DA64-B836-8D4D-9AD8-D8193DB154A5}" srcOrd="0" destOrd="0" parTransId="{37E7F494-52FB-E14D-BF92-E3C54A0B8BD9}" sibTransId="{A000C295-C9D4-344F-A57E-76F035B10E5D}"/>
    <dgm:cxn modelId="{AFDA7B25-B948-9D48-AFCB-B1D579187661}" type="presOf" srcId="{5D7615B3-17BE-5A41-9C2A-78D9F37F0E4F}" destId="{E2EBE9FE-EBA0-344A-B2F0-77328E22B817}" srcOrd="0" destOrd="0" presId="urn:microsoft.com/office/officeart/2005/8/layout/chevron2"/>
    <dgm:cxn modelId="{249BE21D-3E26-3847-A740-0E1D5672D3CF}" type="presOf" srcId="{7F77DE72-1B2B-3D47-AEA6-2D9D17691ABE}" destId="{5AC18216-0550-994A-9B26-D7BF9D36735F}" srcOrd="0" destOrd="0" presId="urn:microsoft.com/office/officeart/2005/8/layout/chevron2"/>
    <dgm:cxn modelId="{2B15AEBA-F3C0-5549-9586-20781550976F}" srcId="{5D7615B3-17BE-5A41-9C2A-78D9F37F0E4F}" destId="{3BACB07E-7098-5042-AE4B-9FA2ADA9B1F2}" srcOrd="2" destOrd="0" parTransId="{2795A0C1-AC71-2B47-8D08-861EAE2BF189}" sibTransId="{7C7C0FFE-B8FD-2640-8AF3-FB2DA6ACCCD9}"/>
    <dgm:cxn modelId="{199FBB9C-E3B6-B442-A2BD-D15354A93B98}" type="presOf" srcId="{D3357C12-A2B9-B84D-9B2F-B47828314B33}" destId="{7C95DA3B-3857-F844-800A-5A8CDB16048C}" srcOrd="0" destOrd="0" presId="urn:microsoft.com/office/officeart/2005/8/layout/chevron2"/>
    <dgm:cxn modelId="{E9F0A397-B72C-BA40-BBF3-5AA0C72C026B}" type="presParOf" srcId="{E2EBE9FE-EBA0-344A-B2F0-77328E22B817}" destId="{6ABC4317-B3C0-E447-8396-944F63B2F7D6}" srcOrd="0" destOrd="0" presId="urn:microsoft.com/office/officeart/2005/8/layout/chevron2"/>
    <dgm:cxn modelId="{E1FC4F02-C711-5143-8AA1-0B3C3205C0DF}" type="presParOf" srcId="{6ABC4317-B3C0-E447-8396-944F63B2F7D6}" destId="{E353F449-F401-2645-9F87-552D8F459164}" srcOrd="0" destOrd="0" presId="urn:microsoft.com/office/officeart/2005/8/layout/chevron2"/>
    <dgm:cxn modelId="{C68AB3DA-86CB-5C40-BB77-9F1E159C2E4F}" type="presParOf" srcId="{6ABC4317-B3C0-E447-8396-944F63B2F7D6}" destId="{5AC18216-0550-994A-9B26-D7BF9D36735F}" srcOrd="1" destOrd="0" presId="urn:microsoft.com/office/officeart/2005/8/layout/chevron2"/>
    <dgm:cxn modelId="{BF5AC74F-C7D3-4F47-9CAD-D19AEF4C4472}" type="presParOf" srcId="{E2EBE9FE-EBA0-344A-B2F0-77328E22B817}" destId="{7090E92C-ED96-254E-A93D-4BFF1FE97CDE}" srcOrd="1" destOrd="0" presId="urn:microsoft.com/office/officeart/2005/8/layout/chevron2"/>
    <dgm:cxn modelId="{1F436BC3-27E6-BD46-A267-27733B33F0DB}" type="presParOf" srcId="{E2EBE9FE-EBA0-344A-B2F0-77328E22B817}" destId="{63567077-986B-794E-91AD-ED6D735B86B7}" srcOrd="2" destOrd="0" presId="urn:microsoft.com/office/officeart/2005/8/layout/chevron2"/>
    <dgm:cxn modelId="{BA940674-6139-514E-9E4F-8CB7C251B192}" type="presParOf" srcId="{63567077-986B-794E-91AD-ED6D735B86B7}" destId="{7C95DA3B-3857-F844-800A-5A8CDB16048C}" srcOrd="0" destOrd="0" presId="urn:microsoft.com/office/officeart/2005/8/layout/chevron2"/>
    <dgm:cxn modelId="{AE5D3023-AAE9-EE44-8DF4-2C100A619C9D}" type="presParOf" srcId="{63567077-986B-794E-91AD-ED6D735B86B7}" destId="{92A4A84D-92E8-3842-9482-B59539A4ADAC}" srcOrd="1" destOrd="0" presId="urn:microsoft.com/office/officeart/2005/8/layout/chevron2"/>
    <dgm:cxn modelId="{848C8A66-5FFD-164B-A3FD-E7CECA238C8B}" type="presParOf" srcId="{E2EBE9FE-EBA0-344A-B2F0-77328E22B817}" destId="{C2DAD51A-BD94-3F41-BEDA-2053385C7887}" srcOrd="3" destOrd="0" presId="urn:microsoft.com/office/officeart/2005/8/layout/chevron2"/>
    <dgm:cxn modelId="{7677341B-A452-D34D-9EF4-BE5646550C34}" type="presParOf" srcId="{E2EBE9FE-EBA0-344A-B2F0-77328E22B817}" destId="{C18A4317-DCA5-9D4A-A3AF-362FE7CFFCFB}" srcOrd="4" destOrd="0" presId="urn:microsoft.com/office/officeart/2005/8/layout/chevron2"/>
    <dgm:cxn modelId="{E34BCDFD-E8F1-DD4A-9780-207A899245A0}" type="presParOf" srcId="{C18A4317-DCA5-9D4A-A3AF-362FE7CFFCFB}" destId="{2FA53B40-35C5-D146-A138-DD8C883A1785}" srcOrd="0" destOrd="0" presId="urn:microsoft.com/office/officeart/2005/8/layout/chevron2"/>
    <dgm:cxn modelId="{A2CD3165-4B6D-0E40-8E3F-8F975373168D}" type="presParOf" srcId="{C18A4317-DCA5-9D4A-A3AF-362FE7CFFCFB}" destId="{AA31B30B-35C4-EC41-A122-6D5E84D5BC35}" srcOrd="1" destOrd="0" presId="urn:microsoft.com/office/officeart/2005/8/layout/chevron2"/>
    <dgm:cxn modelId="{917FD2D4-598F-EC45-BDD1-ADDBE5DF4802}" type="presParOf" srcId="{E2EBE9FE-EBA0-344A-B2F0-77328E22B817}" destId="{514EC689-1FFE-B44B-BB7D-FD29A8BBF538}" srcOrd="5" destOrd="0" presId="urn:microsoft.com/office/officeart/2005/8/layout/chevron2"/>
    <dgm:cxn modelId="{C61A277D-847A-A442-9201-FAF974044E2B}" type="presParOf" srcId="{E2EBE9FE-EBA0-344A-B2F0-77328E22B817}" destId="{0069DBE0-2093-DE42-8B1F-070FC5631AB0}" srcOrd="6" destOrd="0" presId="urn:microsoft.com/office/officeart/2005/8/layout/chevron2"/>
    <dgm:cxn modelId="{FF2FF1E3-2D25-C24E-B428-2F7B911330B6}" type="presParOf" srcId="{0069DBE0-2093-DE42-8B1F-070FC5631AB0}" destId="{CE42FB30-C73C-6E41-8B3A-FE95B7B09938}" srcOrd="0" destOrd="0" presId="urn:microsoft.com/office/officeart/2005/8/layout/chevron2"/>
    <dgm:cxn modelId="{B3E7E117-319A-A844-B4B0-A2A5621303D3}" type="presParOf" srcId="{0069DBE0-2093-DE42-8B1F-070FC5631AB0}" destId="{AED8D7B7-EA27-4E49-8E1B-0978A6C82424}"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2D6C10-D928-46CB-8AF4-1C8F5B5CE299}"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CA5EDD41-F402-4B3B-9B2E-009254CFB415}">
      <dgm:prSet phldrT="[Text]" custT="1"/>
      <dgm:spPr/>
      <dgm:t>
        <a:bodyPr/>
        <a:lstStyle/>
        <a:p>
          <a:pPr algn="ctr"/>
          <a:r>
            <a:rPr lang="en-US" sz="1000" b="1" u="sng" dirty="0" smtClean="0"/>
            <a:t>Clinic Scheduler</a:t>
          </a:r>
        </a:p>
        <a:p>
          <a:pPr algn="l"/>
          <a:r>
            <a:rPr lang="en-US" sz="1000" dirty="0" smtClean="0"/>
            <a:t>* Children with upcoming well-child care visits who are eligible for parents to participate in Well Visit planner are identified</a:t>
          </a:r>
        </a:p>
        <a:p>
          <a:pPr algn="l"/>
          <a:r>
            <a:rPr lang="en-US" sz="1000" dirty="0" smtClean="0"/>
            <a:t>* Five days before well-child visit, parent is reminded about visit and told to go to website. This can be done along with a practice’s existing process, i.e. telephone and/or email appointment reminder. </a:t>
          </a:r>
          <a:endParaRPr lang="en-US" sz="1000" dirty="0"/>
        </a:p>
      </dgm:t>
    </dgm:pt>
    <dgm:pt modelId="{EAD74B7D-4112-4D71-A4B1-8354A1627E4A}" type="parTrans" cxnId="{0482A224-0381-4A3E-8902-A7096A9F7C7C}">
      <dgm:prSet/>
      <dgm:spPr/>
      <dgm:t>
        <a:bodyPr/>
        <a:lstStyle/>
        <a:p>
          <a:endParaRPr lang="en-US" sz="1000"/>
        </a:p>
      </dgm:t>
    </dgm:pt>
    <dgm:pt modelId="{EF6D52EA-2C74-44C3-9129-BEFECA03C654}" type="sibTrans" cxnId="{0482A224-0381-4A3E-8902-A7096A9F7C7C}">
      <dgm:prSet/>
      <dgm:spPr/>
      <dgm:t>
        <a:bodyPr/>
        <a:lstStyle/>
        <a:p>
          <a:endParaRPr lang="en-US"/>
        </a:p>
      </dgm:t>
    </dgm:pt>
    <dgm:pt modelId="{B9C960C1-9C3E-4A20-9FE9-01D13D3E657D}">
      <dgm:prSet phldrT="[Text]" custT="1"/>
      <dgm:spPr/>
      <dgm:t>
        <a:bodyPr/>
        <a:lstStyle/>
        <a:p>
          <a:pPr algn="ctr"/>
          <a:r>
            <a:rPr lang="en-US" sz="1000" b="1" u="sng" dirty="0" smtClean="0"/>
            <a:t>Parent</a:t>
          </a:r>
        </a:p>
        <a:p>
          <a:pPr algn="l"/>
          <a:r>
            <a:rPr lang="en-US" sz="1000" dirty="0" smtClean="0"/>
            <a:t>*Some (not all) parents complete tool AT HOME</a:t>
          </a:r>
        </a:p>
        <a:p>
          <a:pPr algn="l"/>
          <a:r>
            <a:rPr lang="en-US" sz="1000" dirty="0" smtClean="0"/>
            <a:t>*Parent prints Visit Guide at home</a:t>
          </a:r>
        </a:p>
        <a:p>
          <a:pPr algn="l"/>
          <a:r>
            <a:rPr lang="en-US" sz="1000" dirty="0" smtClean="0"/>
            <a:t>*Parent can visit WVP educational material website anytime</a:t>
          </a:r>
          <a:endParaRPr lang="en-US" sz="1000" dirty="0"/>
        </a:p>
      </dgm:t>
    </dgm:pt>
    <dgm:pt modelId="{E02DD0C9-D713-485A-BE7C-BBD56AD95E70}" type="parTrans" cxnId="{E6F07DF6-2C3E-468C-8F62-81CEBFA2D89B}">
      <dgm:prSet/>
      <dgm:spPr/>
      <dgm:t>
        <a:bodyPr/>
        <a:lstStyle/>
        <a:p>
          <a:endParaRPr lang="en-US" sz="1000"/>
        </a:p>
      </dgm:t>
    </dgm:pt>
    <dgm:pt modelId="{E602C4C9-65EE-405D-A653-3BEF5AE1FDE4}" type="sibTrans" cxnId="{E6F07DF6-2C3E-468C-8F62-81CEBFA2D89B}">
      <dgm:prSet/>
      <dgm:spPr/>
      <dgm:t>
        <a:bodyPr/>
        <a:lstStyle/>
        <a:p>
          <a:endParaRPr lang="en-US"/>
        </a:p>
      </dgm:t>
    </dgm:pt>
    <dgm:pt modelId="{5E1207C5-7381-4E1E-89A2-CA366C141D32}">
      <dgm:prSet phldrT="[Text]" custT="1"/>
      <dgm:spPr/>
      <dgm:t>
        <a:bodyPr/>
        <a:lstStyle/>
        <a:p>
          <a:pPr algn="ctr"/>
          <a:r>
            <a:rPr lang="en-US" sz="1000" b="1" u="sng" dirty="0" smtClean="0"/>
            <a:t>Front Desk Check In</a:t>
          </a:r>
        </a:p>
        <a:p>
          <a:pPr algn="l"/>
          <a:r>
            <a:rPr lang="en-US" sz="1000" b="0" dirty="0" smtClean="0"/>
            <a:t>* Aware of the project and able to answer questions</a:t>
          </a:r>
        </a:p>
      </dgm:t>
    </dgm:pt>
    <dgm:pt modelId="{A4877E06-2394-46EE-9028-46583A29FCA3}" type="parTrans" cxnId="{21BA1C7A-6CB9-4C3E-9CF3-FFEC1F4752D1}">
      <dgm:prSet/>
      <dgm:spPr/>
      <dgm:t>
        <a:bodyPr/>
        <a:lstStyle/>
        <a:p>
          <a:endParaRPr lang="en-US" sz="1000"/>
        </a:p>
      </dgm:t>
    </dgm:pt>
    <dgm:pt modelId="{AE086B93-BD7B-4612-AE69-1D0A0238EDA7}" type="sibTrans" cxnId="{21BA1C7A-6CB9-4C3E-9CF3-FFEC1F4752D1}">
      <dgm:prSet/>
      <dgm:spPr/>
      <dgm:t>
        <a:bodyPr/>
        <a:lstStyle/>
        <a:p>
          <a:endParaRPr lang="en-US"/>
        </a:p>
      </dgm:t>
    </dgm:pt>
    <dgm:pt modelId="{6664154F-0F1D-4E60-8489-A8C9FCA81160}">
      <dgm:prSet phldrT="[Text]" custT="1"/>
      <dgm:spPr/>
      <dgm:t>
        <a:bodyPr/>
        <a:lstStyle/>
        <a:p>
          <a:pPr algn="ctr"/>
          <a:r>
            <a:rPr lang="en-US" sz="1000" b="1" u="sng" dirty="0" smtClean="0"/>
            <a:t>MA/RN</a:t>
          </a:r>
        </a:p>
        <a:p>
          <a:pPr algn="l"/>
          <a:r>
            <a:rPr lang="en-US" sz="1000" b="0" dirty="0" smtClean="0"/>
            <a:t>* Asks eligible/invited parents if they filled out the WVP</a:t>
          </a:r>
        </a:p>
        <a:p>
          <a:pPr algn="l"/>
          <a:r>
            <a:rPr lang="en-US" sz="1000" b="0" dirty="0" smtClean="0"/>
            <a:t>* Ask parent for Visit Guide to make a photocopy for health care provider to use during visit and for the patient’s record</a:t>
          </a:r>
        </a:p>
        <a:p>
          <a:pPr algn="l"/>
          <a:r>
            <a:rPr lang="en-US" sz="1000" b="0" dirty="0" smtClean="0"/>
            <a:t>* Review Visit Guide and follow up on any items appropriate for MA/RN to discuss with parent, make entries/notes in chart or electronic health record</a:t>
          </a:r>
        </a:p>
      </dgm:t>
    </dgm:pt>
    <dgm:pt modelId="{D74C2E40-4B05-4F38-990C-53E859FE78D5}" type="parTrans" cxnId="{AE5A19D3-DA88-415C-AA4B-694BEBB48B08}">
      <dgm:prSet/>
      <dgm:spPr/>
      <dgm:t>
        <a:bodyPr/>
        <a:lstStyle/>
        <a:p>
          <a:endParaRPr lang="en-US" sz="1000"/>
        </a:p>
      </dgm:t>
    </dgm:pt>
    <dgm:pt modelId="{DAC787BF-D30B-44FA-8E20-C877C9D83DC6}" type="sibTrans" cxnId="{AE5A19D3-DA88-415C-AA4B-694BEBB48B08}">
      <dgm:prSet/>
      <dgm:spPr/>
      <dgm:t>
        <a:bodyPr/>
        <a:lstStyle/>
        <a:p>
          <a:endParaRPr lang="en-US"/>
        </a:p>
      </dgm:t>
    </dgm:pt>
    <dgm:pt modelId="{232C242C-C626-4332-BBF9-F74EC0C17F2E}">
      <dgm:prSet phldrT="[Text]" custT="1"/>
      <dgm:spPr/>
      <dgm:t>
        <a:bodyPr/>
        <a:lstStyle/>
        <a:p>
          <a:r>
            <a:rPr lang="en-US" sz="2000" dirty="0" smtClean="0"/>
            <a:t>During Visit</a:t>
          </a:r>
          <a:endParaRPr lang="en-US" sz="2000" dirty="0"/>
        </a:p>
      </dgm:t>
    </dgm:pt>
    <dgm:pt modelId="{9E9806D9-555B-4199-B8AD-BF3B43113F82}" type="sibTrans" cxnId="{4F296D6A-52BC-49FB-A435-7DF41EFC9E1F}">
      <dgm:prSet/>
      <dgm:spPr/>
      <dgm:t>
        <a:bodyPr/>
        <a:lstStyle/>
        <a:p>
          <a:endParaRPr lang="en-US"/>
        </a:p>
      </dgm:t>
    </dgm:pt>
    <dgm:pt modelId="{DE8C1F89-4502-4DC3-928A-C2DDB437156D}" type="parTrans" cxnId="{4F296D6A-52BC-49FB-A435-7DF41EFC9E1F}">
      <dgm:prSet/>
      <dgm:spPr/>
      <dgm:t>
        <a:bodyPr/>
        <a:lstStyle/>
        <a:p>
          <a:endParaRPr lang="en-US"/>
        </a:p>
      </dgm:t>
    </dgm:pt>
    <dgm:pt modelId="{04A48B46-0920-45A7-9C83-665B45A61867}">
      <dgm:prSet phldrT="[Text]" custT="1"/>
      <dgm:spPr/>
      <dgm:t>
        <a:bodyPr/>
        <a:lstStyle/>
        <a:p>
          <a:pPr algn="ctr"/>
          <a:r>
            <a:rPr lang="en-US" sz="1000" b="1" u="sng" dirty="0" smtClean="0"/>
            <a:t>Provider</a:t>
          </a:r>
        </a:p>
        <a:p>
          <a:pPr algn="l"/>
          <a:r>
            <a:rPr lang="en-US" sz="1000" b="0" dirty="0" smtClean="0"/>
            <a:t>* Review Visit Guide and MA/RN notes, if applicable</a:t>
          </a:r>
        </a:p>
        <a:p>
          <a:pPr algn="l"/>
          <a:r>
            <a:rPr lang="en-US" sz="1000" b="0" dirty="0" smtClean="0"/>
            <a:t>* Address parent’s concerns, priorities and health screening flags</a:t>
          </a:r>
        </a:p>
        <a:p>
          <a:pPr algn="l"/>
          <a:r>
            <a:rPr lang="en-US" sz="1000" b="0" dirty="0" smtClean="0"/>
            <a:t>* Guide parent to parent education materials on website</a:t>
          </a:r>
        </a:p>
      </dgm:t>
    </dgm:pt>
    <dgm:pt modelId="{583A96F2-BC90-48F4-A3E7-91C002A5A530}" type="parTrans" cxnId="{0CC86530-B5B1-4DE9-9AD4-C5E194DF0AD2}">
      <dgm:prSet/>
      <dgm:spPr/>
      <dgm:t>
        <a:bodyPr/>
        <a:lstStyle/>
        <a:p>
          <a:endParaRPr lang="en-US" sz="1000"/>
        </a:p>
      </dgm:t>
    </dgm:pt>
    <dgm:pt modelId="{541AF816-AEE7-4739-98FD-5ED28C18C15D}" type="sibTrans" cxnId="{0CC86530-B5B1-4DE9-9AD4-C5E194DF0AD2}">
      <dgm:prSet/>
      <dgm:spPr/>
      <dgm:t>
        <a:bodyPr/>
        <a:lstStyle/>
        <a:p>
          <a:endParaRPr lang="en-US"/>
        </a:p>
      </dgm:t>
    </dgm:pt>
    <dgm:pt modelId="{460059DD-A4D5-479C-B502-142B21C227D8}">
      <dgm:prSet phldrT="[Text]" custT="1"/>
      <dgm:spPr/>
      <dgm:t>
        <a:bodyPr/>
        <a:lstStyle/>
        <a:p>
          <a:r>
            <a:rPr lang="en-US" sz="2000" dirty="0" smtClean="0"/>
            <a:t>After Visit</a:t>
          </a:r>
          <a:endParaRPr lang="en-US" sz="2000" dirty="0"/>
        </a:p>
      </dgm:t>
    </dgm:pt>
    <dgm:pt modelId="{1D34B349-CF01-48AB-A513-B0CB2FBBF9AA}" type="parTrans" cxnId="{354C715D-59B8-4EB5-AAD3-0011FA60C695}">
      <dgm:prSet/>
      <dgm:spPr/>
      <dgm:t>
        <a:bodyPr/>
        <a:lstStyle/>
        <a:p>
          <a:endParaRPr lang="en-US"/>
        </a:p>
      </dgm:t>
    </dgm:pt>
    <dgm:pt modelId="{AC92D2C2-655B-45D3-A473-A504931734B0}" type="sibTrans" cxnId="{354C715D-59B8-4EB5-AAD3-0011FA60C695}">
      <dgm:prSet/>
      <dgm:spPr/>
      <dgm:t>
        <a:bodyPr/>
        <a:lstStyle/>
        <a:p>
          <a:endParaRPr lang="en-US"/>
        </a:p>
      </dgm:t>
    </dgm:pt>
    <dgm:pt modelId="{1E75DE25-7907-4949-9B70-48735CEFD53A}">
      <dgm:prSet phldrT="[Text]" custT="1"/>
      <dgm:spPr/>
      <dgm:t>
        <a:bodyPr/>
        <a:lstStyle/>
        <a:p>
          <a:pPr algn="ctr" defTabSz="222250">
            <a:lnSpc>
              <a:spcPct val="90000"/>
            </a:lnSpc>
            <a:spcBef>
              <a:spcPct val="0"/>
            </a:spcBef>
            <a:spcAft>
              <a:spcPct val="35000"/>
            </a:spcAft>
          </a:pPr>
          <a:r>
            <a:rPr lang="en-US" sz="1000" b="1" u="sng" dirty="0" smtClean="0"/>
            <a:t>Parent</a:t>
          </a:r>
        </a:p>
        <a:p>
          <a:pPr marL="0" marR="0" indent="0" algn="l" defTabSz="914400" eaLnBrk="1" fontAlgn="auto" latinLnBrk="0" hangingPunct="1">
            <a:lnSpc>
              <a:spcPct val="100000"/>
            </a:lnSpc>
            <a:spcBef>
              <a:spcPts val="0"/>
            </a:spcBef>
            <a:spcAft>
              <a:spcPts val="0"/>
            </a:spcAft>
            <a:buClrTx/>
            <a:buSzTx/>
            <a:buFontTx/>
            <a:buNone/>
            <a:tabLst/>
            <a:defRPr/>
          </a:pPr>
          <a:r>
            <a:rPr lang="en-US" sz="1000" b="0" dirty="0" smtClean="0"/>
            <a:t>* Can go back to website for the </a:t>
          </a:r>
          <a:r>
            <a:rPr lang="en-US" sz="1000" b="1" dirty="0" smtClean="0"/>
            <a:t>educational materials </a:t>
          </a:r>
          <a:r>
            <a:rPr lang="en-US" sz="1000" b="0" dirty="0" smtClean="0"/>
            <a:t>and resources</a:t>
          </a:r>
        </a:p>
      </dgm:t>
    </dgm:pt>
    <dgm:pt modelId="{CF6525B9-319E-497D-A4BF-86BEC6523B27}" type="parTrans" cxnId="{95E68700-2BAF-402E-A71C-01760E5FE597}">
      <dgm:prSet/>
      <dgm:spPr/>
      <dgm:t>
        <a:bodyPr/>
        <a:lstStyle/>
        <a:p>
          <a:endParaRPr lang="en-US" sz="1000"/>
        </a:p>
      </dgm:t>
    </dgm:pt>
    <dgm:pt modelId="{C770783A-EA47-4440-A73A-DC5C3843666D}" type="sibTrans" cxnId="{95E68700-2BAF-402E-A71C-01760E5FE597}">
      <dgm:prSet/>
      <dgm:spPr/>
      <dgm:t>
        <a:bodyPr/>
        <a:lstStyle/>
        <a:p>
          <a:endParaRPr lang="en-US"/>
        </a:p>
      </dgm:t>
    </dgm:pt>
    <dgm:pt modelId="{045F00FC-2020-4200-923A-AA4F6AA12D04}">
      <dgm:prSet phldrT="[Text]" custT="1"/>
      <dgm:spPr/>
      <dgm:t>
        <a:bodyPr/>
        <a:lstStyle/>
        <a:p>
          <a:r>
            <a:rPr lang="en-US" sz="2000" dirty="0" smtClean="0"/>
            <a:t>Before Visit</a:t>
          </a:r>
          <a:endParaRPr lang="en-US" sz="2000" dirty="0"/>
        </a:p>
      </dgm:t>
    </dgm:pt>
    <dgm:pt modelId="{B577A2CD-2114-44D7-B585-6BD31284D78A}" type="sibTrans" cxnId="{02409CAB-A39C-4A3D-9BA1-C93977B0FA16}">
      <dgm:prSet/>
      <dgm:spPr/>
      <dgm:t>
        <a:bodyPr/>
        <a:lstStyle/>
        <a:p>
          <a:endParaRPr lang="en-US"/>
        </a:p>
      </dgm:t>
    </dgm:pt>
    <dgm:pt modelId="{85C6E93D-9DE8-4958-8A97-583DAAB67377}" type="parTrans" cxnId="{02409CAB-A39C-4A3D-9BA1-C93977B0FA16}">
      <dgm:prSet/>
      <dgm:spPr/>
      <dgm:t>
        <a:bodyPr/>
        <a:lstStyle/>
        <a:p>
          <a:endParaRPr lang="en-US"/>
        </a:p>
      </dgm:t>
    </dgm:pt>
    <dgm:pt modelId="{5568B59C-BFF2-4660-B65C-B26610B31213}" type="pres">
      <dgm:prSet presAssocID="{ED2D6C10-D928-46CB-8AF4-1C8F5B5CE299}" presName="diagram" presStyleCnt="0">
        <dgm:presLayoutVars>
          <dgm:chPref val="1"/>
          <dgm:dir/>
          <dgm:animOne val="branch"/>
          <dgm:animLvl val="lvl"/>
          <dgm:resizeHandles/>
        </dgm:presLayoutVars>
      </dgm:prSet>
      <dgm:spPr/>
      <dgm:t>
        <a:bodyPr/>
        <a:lstStyle/>
        <a:p>
          <a:endParaRPr lang="en-US"/>
        </a:p>
      </dgm:t>
    </dgm:pt>
    <dgm:pt modelId="{7B632614-2E2D-4CCA-8319-E019CE0649CA}" type="pres">
      <dgm:prSet presAssocID="{045F00FC-2020-4200-923A-AA4F6AA12D04}" presName="root" presStyleCnt="0"/>
      <dgm:spPr/>
    </dgm:pt>
    <dgm:pt modelId="{157AD7B3-5C3C-466B-AC5C-4F4F89A83AEE}" type="pres">
      <dgm:prSet presAssocID="{045F00FC-2020-4200-923A-AA4F6AA12D04}" presName="rootComposite" presStyleCnt="0"/>
      <dgm:spPr/>
    </dgm:pt>
    <dgm:pt modelId="{0BACE3E2-98CE-4D1B-A321-9141E46ADDF9}" type="pres">
      <dgm:prSet presAssocID="{045F00FC-2020-4200-923A-AA4F6AA12D04}" presName="rootText" presStyleLbl="node1" presStyleIdx="0" presStyleCnt="3" custScaleY="44731" custLinFactNeighborX="-43" custLinFactNeighborY="-31532"/>
      <dgm:spPr/>
      <dgm:t>
        <a:bodyPr/>
        <a:lstStyle/>
        <a:p>
          <a:endParaRPr lang="en-US"/>
        </a:p>
      </dgm:t>
    </dgm:pt>
    <dgm:pt modelId="{4DB9BA7A-22C6-45AA-AA84-AFCAEF2B4D95}" type="pres">
      <dgm:prSet presAssocID="{045F00FC-2020-4200-923A-AA4F6AA12D04}" presName="rootConnector" presStyleLbl="node1" presStyleIdx="0" presStyleCnt="3"/>
      <dgm:spPr/>
      <dgm:t>
        <a:bodyPr/>
        <a:lstStyle/>
        <a:p>
          <a:endParaRPr lang="en-US"/>
        </a:p>
      </dgm:t>
    </dgm:pt>
    <dgm:pt modelId="{AD3E38B4-73F3-496C-BDB3-A16A621E8E5B}" type="pres">
      <dgm:prSet presAssocID="{045F00FC-2020-4200-923A-AA4F6AA12D04}" presName="childShape" presStyleCnt="0"/>
      <dgm:spPr/>
    </dgm:pt>
    <dgm:pt modelId="{1677CEA0-C64B-4999-8C23-4A921524E2D9}" type="pres">
      <dgm:prSet presAssocID="{EAD74B7D-4112-4D71-A4B1-8354A1627E4A}" presName="Name13" presStyleLbl="parChTrans1D2" presStyleIdx="0" presStyleCnt="6"/>
      <dgm:spPr/>
      <dgm:t>
        <a:bodyPr/>
        <a:lstStyle/>
        <a:p>
          <a:endParaRPr lang="en-US"/>
        </a:p>
      </dgm:t>
    </dgm:pt>
    <dgm:pt modelId="{DB71D3B5-873E-4BD5-A020-97AAB01F115E}" type="pres">
      <dgm:prSet presAssocID="{CA5EDD41-F402-4B3B-9B2E-009254CFB415}" presName="childText" presStyleLbl="bgAcc1" presStyleIdx="0" presStyleCnt="6" custScaleX="113096" custScaleY="162870" custLinFactNeighborX="-2222" custLinFactNeighborY="-26594">
        <dgm:presLayoutVars>
          <dgm:bulletEnabled val="1"/>
        </dgm:presLayoutVars>
      </dgm:prSet>
      <dgm:spPr/>
      <dgm:t>
        <a:bodyPr/>
        <a:lstStyle/>
        <a:p>
          <a:endParaRPr lang="en-US"/>
        </a:p>
      </dgm:t>
    </dgm:pt>
    <dgm:pt modelId="{35B6F065-74C6-461F-B684-EC79716F8317}" type="pres">
      <dgm:prSet presAssocID="{E02DD0C9-D713-485A-BE7C-BBD56AD95E70}" presName="Name13" presStyleLbl="parChTrans1D2" presStyleIdx="1" presStyleCnt="6"/>
      <dgm:spPr/>
      <dgm:t>
        <a:bodyPr/>
        <a:lstStyle/>
        <a:p>
          <a:endParaRPr lang="en-US"/>
        </a:p>
      </dgm:t>
    </dgm:pt>
    <dgm:pt modelId="{A7EFC969-835D-47A7-94A0-EADC56E1E70A}" type="pres">
      <dgm:prSet presAssocID="{B9C960C1-9C3E-4A20-9FE9-01D13D3E657D}" presName="childText" presStyleLbl="bgAcc1" presStyleIdx="1" presStyleCnt="6" custScaleX="113096" custScaleY="98227" custLinFactNeighborX="-2222" custLinFactNeighborY="-37840">
        <dgm:presLayoutVars>
          <dgm:bulletEnabled val="1"/>
        </dgm:presLayoutVars>
      </dgm:prSet>
      <dgm:spPr/>
      <dgm:t>
        <a:bodyPr/>
        <a:lstStyle/>
        <a:p>
          <a:endParaRPr lang="en-US"/>
        </a:p>
      </dgm:t>
    </dgm:pt>
    <dgm:pt modelId="{A57A8B43-681D-4914-8A31-E7060E3F48EF}" type="pres">
      <dgm:prSet presAssocID="{232C242C-C626-4332-BBF9-F74EC0C17F2E}" presName="root" presStyleCnt="0"/>
      <dgm:spPr/>
    </dgm:pt>
    <dgm:pt modelId="{89CFD9DC-EE5D-4FC8-B339-3C0EC0219ACC}" type="pres">
      <dgm:prSet presAssocID="{232C242C-C626-4332-BBF9-F74EC0C17F2E}" presName="rootComposite" presStyleCnt="0"/>
      <dgm:spPr/>
    </dgm:pt>
    <dgm:pt modelId="{2CE1ED69-4BFC-485B-A385-561BDC02735C}" type="pres">
      <dgm:prSet presAssocID="{232C242C-C626-4332-BBF9-F74EC0C17F2E}" presName="rootText" presStyleLbl="node1" presStyleIdx="1" presStyleCnt="3" custScaleY="49006" custLinFactNeighborX="-3274" custLinFactNeighborY="-31532"/>
      <dgm:spPr/>
      <dgm:t>
        <a:bodyPr/>
        <a:lstStyle/>
        <a:p>
          <a:endParaRPr lang="en-US"/>
        </a:p>
      </dgm:t>
    </dgm:pt>
    <dgm:pt modelId="{F0D21D06-C906-4B5B-87FE-ED07B7FFEE7A}" type="pres">
      <dgm:prSet presAssocID="{232C242C-C626-4332-BBF9-F74EC0C17F2E}" presName="rootConnector" presStyleLbl="node1" presStyleIdx="1" presStyleCnt="3"/>
      <dgm:spPr/>
      <dgm:t>
        <a:bodyPr/>
        <a:lstStyle/>
        <a:p>
          <a:endParaRPr lang="en-US"/>
        </a:p>
      </dgm:t>
    </dgm:pt>
    <dgm:pt modelId="{1939CB6C-E39F-4B1A-BD02-464D5E30F24F}" type="pres">
      <dgm:prSet presAssocID="{232C242C-C626-4332-BBF9-F74EC0C17F2E}" presName="childShape" presStyleCnt="0"/>
      <dgm:spPr/>
    </dgm:pt>
    <dgm:pt modelId="{FAF05051-DF8D-45F1-92F7-E3DCAD4D1AD1}" type="pres">
      <dgm:prSet presAssocID="{A4877E06-2394-46EE-9028-46583A29FCA3}" presName="Name13" presStyleLbl="parChTrans1D2" presStyleIdx="2" presStyleCnt="6"/>
      <dgm:spPr/>
      <dgm:t>
        <a:bodyPr/>
        <a:lstStyle/>
        <a:p>
          <a:endParaRPr lang="en-US"/>
        </a:p>
      </dgm:t>
    </dgm:pt>
    <dgm:pt modelId="{2B791D5F-DF64-45D3-BFC4-90D67BE18D83}" type="pres">
      <dgm:prSet presAssocID="{5E1207C5-7381-4E1E-89A2-CA366C141D32}" presName="childText" presStyleLbl="bgAcc1" presStyleIdx="2" presStyleCnt="6" custScaleX="120705" custScaleY="46553" custLinFactNeighborX="-2455" custLinFactNeighborY="-30869">
        <dgm:presLayoutVars>
          <dgm:bulletEnabled val="1"/>
        </dgm:presLayoutVars>
      </dgm:prSet>
      <dgm:spPr/>
      <dgm:t>
        <a:bodyPr/>
        <a:lstStyle/>
        <a:p>
          <a:endParaRPr lang="en-US"/>
        </a:p>
      </dgm:t>
    </dgm:pt>
    <dgm:pt modelId="{5A3CEBA5-1F11-44A7-BC4A-C67F45C694FC}" type="pres">
      <dgm:prSet presAssocID="{D74C2E40-4B05-4F38-990C-53E859FE78D5}" presName="Name13" presStyleLbl="parChTrans1D2" presStyleIdx="3" presStyleCnt="6"/>
      <dgm:spPr/>
      <dgm:t>
        <a:bodyPr/>
        <a:lstStyle/>
        <a:p>
          <a:endParaRPr lang="en-US"/>
        </a:p>
      </dgm:t>
    </dgm:pt>
    <dgm:pt modelId="{459B58EE-2D55-4AB4-B13A-4924427AA298}" type="pres">
      <dgm:prSet presAssocID="{6664154F-0F1D-4E60-8489-A8C9FCA81160}" presName="childText" presStyleLbl="bgAcc1" presStyleIdx="3" presStyleCnt="6" custScaleX="123511" custScaleY="157146" custLinFactNeighborX="-3858" custLinFactNeighborY="-46980">
        <dgm:presLayoutVars>
          <dgm:bulletEnabled val="1"/>
        </dgm:presLayoutVars>
      </dgm:prSet>
      <dgm:spPr/>
      <dgm:t>
        <a:bodyPr/>
        <a:lstStyle/>
        <a:p>
          <a:endParaRPr lang="en-US"/>
        </a:p>
      </dgm:t>
    </dgm:pt>
    <dgm:pt modelId="{59CF09CB-A0C3-42EA-A4DC-C450D0899D2F}" type="pres">
      <dgm:prSet presAssocID="{583A96F2-BC90-48F4-A3E7-91C002A5A530}" presName="Name13" presStyleLbl="parChTrans1D2" presStyleIdx="4" presStyleCnt="6"/>
      <dgm:spPr/>
      <dgm:t>
        <a:bodyPr/>
        <a:lstStyle/>
        <a:p>
          <a:endParaRPr lang="en-US"/>
        </a:p>
      </dgm:t>
    </dgm:pt>
    <dgm:pt modelId="{EC63FC6B-BB79-4832-A242-5E35A4610234}" type="pres">
      <dgm:prSet presAssocID="{04A48B46-0920-45A7-9C83-665B45A61867}" presName="childText" presStyleLbl="bgAcc1" presStyleIdx="4" presStyleCnt="6" custScaleX="120705" custScaleY="110583" custLinFactNeighborX="-2455" custLinFactNeighborY="-59803">
        <dgm:presLayoutVars>
          <dgm:bulletEnabled val="1"/>
        </dgm:presLayoutVars>
      </dgm:prSet>
      <dgm:spPr/>
      <dgm:t>
        <a:bodyPr/>
        <a:lstStyle/>
        <a:p>
          <a:endParaRPr lang="en-US"/>
        </a:p>
      </dgm:t>
    </dgm:pt>
    <dgm:pt modelId="{CAD39A08-536C-4C16-8A7C-8BAF5BAC015A}" type="pres">
      <dgm:prSet presAssocID="{460059DD-A4D5-479C-B502-142B21C227D8}" presName="root" presStyleCnt="0"/>
      <dgm:spPr/>
    </dgm:pt>
    <dgm:pt modelId="{59D45DCA-237E-452A-89BC-D2DEBAB0FEDC}" type="pres">
      <dgm:prSet presAssocID="{460059DD-A4D5-479C-B502-142B21C227D8}" presName="rootComposite" presStyleCnt="0"/>
      <dgm:spPr/>
    </dgm:pt>
    <dgm:pt modelId="{A2CB6C0D-B30E-4FF1-B005-FAAA9D588857}" type="pres">
      <dgm:prSet presAssocID="{460059DD-A4D5-479C-B502-142B21C227D8}" presName="rootText" presStyleLbl="node1" presStyleIdx="2" presStyleCnt="3" custScaleY="49006" custLinFactNeighborX="-3206" custLinFactNeighborY="-30129"/>
      <dgm:spPr/>
      <dgm:t>
        <a:bodyPr/>
        <a:lstStyle/>
        <a:p>
          <a:endParaRPr lang="en-US"/>
        </a:p>
      </dgm:t>
    </dgm:pt>
    <dgm:pt modelId="{F156D955-AB16-4101-A30F-00E9AF4BF785}" type="pres">
      <dgm:prSet presAssocID="{460059DD-A4D5-479C-B502-142B21C227D8}" presName="rootConnector" presStyleLbl="node1" presStyleIdx="2" presStyleCnt="3"/>
      <dgm:spPr/>
      <dgm:t>
        <a:bodyPr/>
        <a:lstStyle/>
        <a:p>
          <a:endParaRPr lang="en-US"/>
        </a:p>
      </dgm:t>
    </dgm:pt>
    <dgm:pt modelId="{95D96801-A314-4878-8988-3A0E1A5558ED}" type="pres">
      <dgm:prSet presAssocID="{460059DD-A4D5-479C-B502-142B21C227D8}" presName="childShape" presStyleCnt="0"/>
      <dgm:spPr/>
    </dgm:pt>
    <dgm:pt modelId="{1F70920B-877E-4146-866D-50E1C66F7F42}" type="pres">
      <dgm:prSet presAssocID="{CF6525B9-319E-497D-A4BF-86BEC6523B27}" presName="Name13" presStyleLbl="parChTrans1D2" presStyleIdx="5" presStyleCnt="6"/>
      <dgm:spPr/>
      <dgm:t>
        <a:bodyPr/>
        <a:lstStyle/>
        <a:p>
          <a:endParaRPr lang="en-US"/>
        </a:p>
      </dgm:t>
    </dgm:pt>
    <dgm:pt modelId="{2C55C4B8-A3D9-4E2B-81D7-A6ED106ADC23}" type="pres">
      <dgm:prSet presAssocID="{1E75DE25-7907-4949-9B70-48735CEFD53A}" presName="childText" presStyleLbl="bgAcc1" presStyleIdx="5" presStyleCnt="6" custScaleX="111552" custScaleY="53563" custLinFactNeighborX="-2689" custLinFactNeighborY="-35325">
        <dgm:presLayoutVars>
          <dgm:bulletEnabled val="1"/>
        </dgm:presLayoutVars>
      </dgm:prSet>
      <dgm:spPr/>
      <dgm:t>
        <a:bodyPr/>
        <a:lstStyle/>
        <a:p>
          <a:endParaRPr lang="en-US"/>
        </a:p>
      </dgm:t>
    </dgm:pt>
  </dgm:ptLst>
  <dgm:cxnLst>
    <dgm:cxn modelId="{0CC86530-B5B1-4DE9-9AD4-C5E194DF0AD2}" srcId="{232C242C-C626-4332-BBF9-F74EC0C17F2E}" destId="{04A48B46-0920-45A7-9C83-665B45A61867}" srcOrd="2" destOrd="0" parTransId="{583A96F2-BC90-48F4-A3E7-91C002A5A530}" sibTransId="{541AF816-AEE7-4739-98FD-5ED28C18C15D}"/>
    <dgm:cxn modelId="{E6F07DF6-2C3E-468C-8F62-81CEBFA2D89B}" srcId="{045F00FC-2020-4200-923A-AA4F6AA12D04}" destId="{B9C960C1-9C3E-4A20-9FE9-01D13D3E657D}" srcOrd="1" destOrd="0" parTransId="{E02DD0C9-D713-485A-BE7C-BBD56AD95E70}" sibTransId="{E602C4C9-65EE-405D-A653-3BEF5AE1FDE4}"/>
    <dgm:cxn modelId="{1EF636BD-0D1A-4C47-A908-0540C7B1467F}" type="presOf" srcId="{5E1207C5-7381-4E1E-89A2-CA366C141D32}" destId="{2B791D5F-DF64-45D3-BFC4-90D67BE18D83}" srcOrd="0" destOrd="0" presId="urn:microsoft.com/office/officeart/2005/8/layout/hierarchy3"/>
    <dgm:cxn modelId="{21BA1C7A-6CB9-4C3E-9CF3-FFEC1F4752D1}" srcId="{232C242C-C626-4332-BBF9-F74EC0C17F2E}" destId="{5E1207C5-7381-4E1E-89A2-CA366C141D32}" srcOrd="0" destOrd="0" parTransId="{A4877E06-2394-46EE-9028-46583A29FCA3}" sibTransId="{AE086B93-BD7B-4612-AE69-1D0A0238EDA7}"/>
    <dgm:cxn modelId="{017F334A-4442-4BA6-9150-1258F572F23E}" type="presOf" srcId="{232C242C-C626-4332-BBF9-F74EC0C17F2E}" destId="{F0D21D06-C906-4B5B-87FE-ED07B7FFEE7A}" srcOrd="1" destOrd="0" presId="urn:microsoft.com/office/officeart/2005/8/layout/hierarchy3"/>
    <dgm:cxn modelId="{0482A224-0381-4A3E-8902-A7096A9F7C7C}" srcId="{045F00FC-2020-4200-923A-AA4F6AA12D04}" destId="{CA5EDD41-F402-4B3B-9B2E-009254CFB415}" srcOrd="0" destOrd="0" parTransId="{EAD74B7D-4112-4D71-A4B1-8354A1627E4A}" sibTransId="{EF6D52EA-2C74-44C3-9129-BEFECA03C654}"/>
    <dgm:cxn modelId="{469ACAF7-59B0-4C12-9C12-BB3CBE9DCF4D}" type="presOf" srcId="{583A96F2-BC90-48F4-A3E7-91C002A5A530}" destId="{59CF09CB-A0C3-42EA-A4DC-C450D0899D2F}" srcOrd="0" destOrd="0" presId="urn:microsoft.com/office/officeart/2005/8/layout/hierarchy3"/>
    <dgm:cxn modelId="{15D75A65-1695-4940-B97B-82C12C4F5627}" type="presOf" srcId="{E02DD0C9-D713-485A-BE7C-BBD56AD95E70}" destId="{35B6F065-74C6-461F-B684-EC79716F8317}" srcOrd="0" destOrd="0" presId="urn:microsoft.com/office/officeart/2005/8/layout/hierarchy3"/>
    <dgm:cxn modelId="{F5DB0C45-0D0A-43F8-ABDA-A49C998E2CD7}" type="presOf" srcId="{D74C2E40-4B05-4F38-990C-53E859FE78D5}" destId="{5A3CEBA5-1F11-44A7-BC4A-C67F45C694FC}" srcOrd="0" destOrd="0" presId="urn:microsoft.com/office/officeart/2005/8/layout/hierarchy3"/>
    <dgm:cxn modelId="{18577F0D-4F9C-40F5-BFFC-A5CE1F80D00E}" type="presOf" srcId="{1E75DE25-7907-4949-9B70-48735CEFD53A}" destId="{2C55C4B8-A3D9-4E2B-81D7-A6ED106ADC23}" srcOrd="0" destOrd="0" presId="urn:microsoft.com/office/officeart/2005/8/layout/hierarchy3"/>
    <dgm:cxn modelId="{E2512101-472B-432D-B191-EB7B62292253}" type="presOf" srcId="{CA5EDD41-F402-4B3B-9B2E-009254CFB415}" destId="{DB71D3B5-873E-4BD5-A020-97AAB01F115E}" srcOrd="0" destOrd="0" presId="urn:microsoft.com/office/officeart/2005/8/layout/hierarchy3"/>
    <dgm:cxn modelId="{AE5A19D3-DA88-415C-AA4B-694BEBB48B08}" srcId="{232C242C-C626-4332-BBF9-F74EC0C17F2E}" destId="{6664154F-0F1D-4E60-8489-A8C9FCA81160}" srcOrd="1" destOrd="0" parTransId="{D74C2E40-4B05-4F38-990C-53E859FE78D5}" sibTransId="{DAC787BF-D30B-44FA-8E20-C877C9D83DC6}"/>
    <dgm:cxn modelId="{95E68700-2BAF-402E-A71C-01760E5FE597}" srcId="{460059DD-A4D5-479C-B502-142B21C227D8}" destId="{1E75DE25-7907-4949-9B70-48735CEFD53A}" srcOrd="0" destOrd="0" parTransId="{CF6525B9-319E-497D-A4BF-86BEC6523B27}" sibTransId="{C770783A-EA47-4440-A73A-DC5C3843666D}"/>
    <dgm:cxn modelId="{EB28613B-1403-4793-8435-C4110B4BBDEC}" type="presOf" srcId="{04A48B46-0920-45A7-9C83-665B45A61867}" destId="{EC63FC6B-BB79-4832-A242-5E35A4610234}" srcOrd="0" destOrd="0" presId="urn:microsoft.com/office/officeart/2005/8/layout/hierarchy3"/>
    <dgm:cxn modelId="{4C039084-7084-4D9D-8626-A20660EC27CE}" type="presOf" srcId="{EAD74B7D-4112-4D71-A4B1-8354A1627E4A}" destId="{1677CEA0-C64B-4999-8C23-4A921524E2D9}" srcOrd="0" destOrd="0" presId="urn:microsoft.com/office/officeart/2005/8/layout/hierarchy3"/>
    <dgm:cxn modelId="{4F296D6A-52BC-49FB-A435-7DF41EFC9E1F}" srcId="{ED2D6C10-D928-46CB-8AF4-1C8F5B5CE299}" destId="{232C242C-C626-4332-BBF9-F74EC0C17F2E}" srcOrd="1" destOrd="0" parTransId="{DE8C1F89-4502-4DC3-928A-C2DDB437156D}" sibTransId="{9E9806D9-555B-4199-B8AD-BF3B43113F82}"/>
    <dgm:cxn modelId="{354C715D-59B8-4EB5-AAD3-0011FA60C695}" srcId="{ED2D6C10-D928-46CB-8AF4-1C8F5B5CE299}" destId="{460059DD-A4D5-479C-B502-142B21C227D8}" srcOrd="2" destOrd="0" parTransId="{1D34B349-CF01-48AB-A513-B0CB2FBBF9AA}" sibTransId="{AC92D2C2-655B-45D3-A473-A504931734B0}"/>
    <dgm:cxn modelId="{B7B2C1E7-14A5-4C3C-A531-2C244A9ACA8F}" type="presOf" srcId="{ED2D6C10-D928-46CB-8AF4-1C8F5B5CE299}" destId="{5568B59C-BFF2-4660-B65C-B26610B31213}" srcOrd="0" destOrd="0" presId="urn:microsoft.com/office/officeart/2005/8/layout/hierarchy3"/>
    <dgm:cxn modelId="{C2518E15-65E6-4A4E-B967-E3CA913CE478}" type="presOf" srcId="{6664154F-0F1D-4E60-8489-A8C9FCA81160}" destId="{459B58EE-2D55-4AB4-B13A-4924427AA298}" srcOrd="0" destOrd="0" presId="urn:microsoft.com/office/officeart/2005/8/layout/hierarchy3"/>
    <dgm:cxn modelId="{F5FC56A7-A66B-4819-B31D-7C9A78CAFABB}" type="presOf" srcId="{232C242C-C626-4332-BBF9-F74EC0C17F2E}" destId="{2CE1ED69-4BFC-485B-A385-561BDC02735C}" srcOrd="0" destOrd="0" presId="urn:microsoft.com/office/officeart/2005/8/layout/hierarchy3"/>
    <dgm:cxn modelId="{996767E1-333C-49A1-B3D2-2274DBC5C335}" type="presOf" srcId="{B9C960C1-9C3E-4A20-9FE9-01D13D3E657D}" destId="{A7EFC969-835D-47A7-94A0-EADC56E1E70A}" srcOrd="0" destOrd="0" presId="urn:microsoft.com/office/officeart/2005/8/layout/hierarchy3"/>
    <dgm:cxn modelId="{051E9711-475C-4A41-A8C3-697D72186C6A}" type="presOf" srcId="{460059DD-A4D5-479C-B502-142B21C227D8}" destId="{F156D955-AB16-4101-A30F-00E9AF4BF785}" srcOrd="1" destOrd="0" presId="urn:microsoft.com/office/officeart/2005/8/layout/hierarchy3"/>
    <dgm:cxn modelId="{F5B3AF25-8E3E-4AE7-9C21-263A218AB6A0}" type="presOf" srcId="{CF6525B9-319E-497D-A4BF-86BEC6523B27}" destId="{1F70920B-877E-4146-866D-50E1C66F7F42}" srcOrd="0" destOrd="0" presId="urn:microsoft.com/office/officeart/2005/8/layout/hierarchy3"/>
    <dgm:cxn modelId="{02409CAB-A39C-4A3D-9BA1-C93977B0FA16}" srcId="{ED2D6C10-D928-46CB-8AF4-1C8F5B5CE299}" destId="{045F00FC-2020-4200-923A-AA4F6AA12D04}" srcOrd="0" destOrd="0" parTransId="{85C6E93D-9DE8-4958-8A97-583DAAB67377}" sibTransId="{B577A2CD-2114-44D7-B585-6BD31284D78A}"/>
    <dgm:cxn modelId="{DF4C0178-E1D8-4E5A-AFF6-AA657B876D21}" type="presOf" srcId="{A4877E06-2394-46EE-9028-46583A29FCA3}" destId="{FAF05051-DF8D-45F1-92F7-E3DCAD4D1AD1}" srcOrd="0" destOrd="0" presId="urn:microsoft.com/office/officeart/2005/8/layout/hierarchy3"/>
    <dgm:cxn modelId="{E6507309-78F9-4EC2-B587-C4A87A913B36}" type="presOf" srcId="{045F00FC-2020-4200-923A-AA4F6AA12D04}" destId="{4DB9BA7A-22C6-45AA-AA84-AFCAEF2B4D95}" srcOrd="1" destOrd="0" presId="urn:microsoft.com/office/officeart/2005/8/layout/hierarchy3"/>
    <dgm:cxn modelId="{7FCFF758-197B-47C4-B80C-17F9F2B7A565}" type="presOf" srcId="{045F00FC-2020-4200-923A-AA4F6AA12D04}" destId="{0BACE3E2-98CE-4D1B-A321-9141E46ADDF9}" srcOrd="0" destOrd="0" presId="urn:microsoft.com/office/officeart/2005/8/layout/hierarchy3"/>
    <dgm:cxn modelId="{8F70D824-D252-4593-8066-298F15326B3C}" type="presOf" srcId="{460059DD-A4D5-479C-B502-142B21C227D8}" destId="{A2CB6C0D-B30E-4FF1-B005-FAAA9D588857}" srcOrd="0" destOrd="0" presId="urn:microsoft.com/office/officeart/2005/8/layout/hierarchy3"/>
    <dgm:cxn modelId="{1E79E990-A997-45ED-9219-AA76F91155A3}" type="presParOf" srcId="{5568B59C-BFF2-4660-B65C-B26610B31213}" destId="{7B632614-2E2D-4CCA-8319-E019CE0649CA}" srcOrd="0" destOrd="0" presId="urn:microsoft.com/office/officeart/2005/8/layout/hierarchy3"/>
    <dgm:cxn modelId="{653154D2-A94E-444C-A45C-596DCC261F82}" type="presParOf" srcId="{7B632614-2E2D-4CCA-8319-E019CE0649CA}" destId="{157AD7B3-5C3C-466B-AC5C-4F4F89A83AEE}" srcOrd="0" destOrd="0" presId="urn:microsoft.com/office/officeart/2005/8/layout/hierarchy3"/>
    <dgm:cxn modelId="{C668861E-E001-45A4-A013-739E87617485}" type="presParOf" srcId="{157AD7B3-5C3C-466B-AC5C-4F4F89A83AEE}" destId="{0BACE3E2-98CE-4D1B-A321-9141E46ADDF9}" srcOrd="0" destOrd="0" presId="urn:microsoft.com/office/officeart/2005/8/layout/hierarchy3"/>
    <dgm:cxn modelId="{9C129F9B-0948-4936-8083-65BE8FD12DB4}" type="presParOf" srcId="{157AD7B3-5C3C-466B-AC5C-4F4F89A83AEE}" destId="{4DB9BA7A-22C6-45AA-AA84-AFCAEF2B4D95}" srcOrd="1" destOrd="0" presId="urn:microsoft.com/office/officeart/2005/8/layout/hierarchy3"/>
    <dgm:cxn modelId="{03C756AB-4096-4381-8A01-1B996D6CDD89}" type="presParOf" srcId="{7B632614-2E2D-4CCA-8319-E019CE0649CA}" destId="{AD3E38B4-73F3-496C-BDB3-A16A621E8E5B}" srcOrd="1" destOrd="0" presId="urn:microsoft.com/office/officeart/2005/8/layout/hierarchy3"/>
    <dgm:cxn modelId="{068275BF-9AA2-4429-9E8C-8F3CAF7C25E7}" type="presParOf" srcId="{AD3E38B4-73F3-496C-BDB3-A16A621E8E5B}" destId="{1677CEA0-C64B-4999-8C23-4A921524E2D9}" srcOrd="0" destOrd="0" presId="urn:microsoft.com/office/officeart/2005/8/layout/hierarchy3"/>
    <dgm:cxn modelId="{4F1531CD-966D-4983-B492-D4FDB7CA7214}" type="presParOf" srcId="{AD3E38B4-73F3-496C-BDB3-A16A621E8E5B}" destId="{DB71D3B5-873E-4BD5-A020-97AAB01F115E}" srcOrd="1" destOrd="0" presId="urn:microsoft.com/office/officeart/2005/8/layout/hierarchy3"/>
    <dgm:cxn modelId="{D64329C6-2423-4ACA-A172-BAF4370FF2C8}" type="presParOf" srcId="{AD3E38B4-73F3-496C-BDB3-A16A621E8E5B}" destId="{35B6F065-74C6-461F-B684-EC79716F8317}" srcOrd="2" destOrd="0" presId="urn:microsoft.com/office/officeart/2005/8/layout/hierarchy3"/>
    <dgm:cxn modelId="{7234E4C9-1842-4553-9EED-A279A50E42C0}" type="presParOf" srcId="{AD3E38B4-73F3-496C-BDB3-A16A621E8E5B}" destId="{A7EFC969-835D-47A7-94A0-EADC56E1E70A}" srcOrd="3" destOrd="0" presId="urn:microsoft.com/office/officeart/2005/8/layout/hierarchy3"/>
    <dgm:cxn modelId="{711375AC-3C98-4DB8-AE4F-AC4C7494F5C8}" type="presParOf" srcId="{5568B59C-BFF2-4660-B65C-B26610B31213}" destId="{A57A8B43-681D-4914-8A31-E7060E3F48EF}" srcOrd="1" destOrd="0" presId="urn:microsoft.com/office/officeart/2005/8/layout/hierarchy3"/>
    <dgm:cxn modelId="{6BFC90F6-19E6-432C-AF7B-0502113C94A5}" type="presParOf" srcId="{A57A8B43-681D-4914-8A31-E7060E3F48EF}" destId="{89CFD9DC-EE5D-4FC8-B339-3C0EC0219ACC}" srcOrd="0" destOrd="0" presId="urn:microsoft.com/office/officeart/2005/8/layout/hierarchy3"/>
    <dgm:cxn modelId="{9CA22226-D596-4665-A88D-27915BFF24BB}" type="presParOf" srcId="{89CFD9DC-EE5D-4FC8-B339-3C0EC0219ACC}" destId="{2CE1ED69-4BFC-485B-A385-561BDC02735C}" srcOrd="0" destOrd="0" presId="urn:microsoft.com/office/officeart/2005/8/layout/hierarchy3"/>
    <dgm:cxn modelId="{76177137-C5D1-49E0-BBAA-BA68E937DEB0}" type="presParOf" srcId="{89CFD9DC-EE5D-4FC8-B339-3C0EC0219ACC}" destId="{F0D21D06-C906-4B5B-87FE-ED07B7FFEE7A}" srcOrd="1" destOrd="0" presId="urn:microsoft.com/office/officeart/2005/8/layout/hierarchy3"/>
    <dgm:cxn modelId="{E4717514-586A-4041-A917-4FB863022F60}" type="presParOf" srcId="{A57A8B43-681D-4914-8A31-E7060E3F48EF}" destId="{1939CB6C-E39F-4B1A-BD02-464D5E30F24F}" srcOrd="1" destOrd="0" presId="urn:microsoft.com/office/officeart/2005/8/layout/hierarchy3"/>
    <dgm:cxn modelId="{B251CCE5-40B5-48A7-A9E0-3E8D3FF7CD19}" type="presParOf" srcId="{1939CB6C-E39F-4B1A-BD02-464D5E30F24F}" destId="{FAF05051-DF8D-45F1-92F7-E3DCAD4D1AD1}" srcOrd="0" destOrd="0" presId="urn:microsoft.com/office/officeart/2005/8/layout/hierarchy3"/>
    <dgm:cxn modelId="{1A9ACB5D-5F9A-4A74-A91E-1B4383D2567F}" type="presParOf" srcId="{1939CB6C-E39F-4B1A-BD02-464D5E30F24F}" destId="{2B791D5F-DF64-45D3-BFC4-90D67BE18D83}" srcOrd="1" destOrd="0" presId="urn:microsoft.com/office/officeart/2005/8/layout/hierarchy3"/>
    <dgm:cxn modelId="{3D3A49C7-ECBF-452A-8DFB-F8B4C8749097}" type="presParOf" srcId="{1939CB6C-E39F-4B1A-BD02-464D5E30F24F}" destId="{5A3CEBA5-1F11-44A7-BC4A-C67F45C694FC}" srcOrd="2" destOrd="0" presId="urn:microsoft.com/office/officeart/2005/8/layout/hierarchy3"/>
    <dgm:cxn modelId="{63A867DE-4757-4583-B01A-79F1B956A5A8}" type="presParOf" srcId="{1939CB6C-E39F-4B1A-BD02-464D5E30F24F}" destId="{459B58EE-2D55-4AB4-B13A-4924427AA298}" srcOrd="3" destOrd="0" presId="urn:microsoft.com/office/officeart/2005/8/layout/hierarchy3"/>
    <dgm:cxn modelId="{102429D3-EF29-4AA4-B773-74E7066C8DDE}" type="presParOf" srcId="{1939CB6C-E39F-4B1A-BD02-464D5E30F24F}" destId="{59CF09CB-A0C3-42EA-A4DC-C450D0899D2F}" srcOrd="4" destOrd="0" presId="urn:microsoft.com/office/officeart/2005/8/layout/hierarchy3"/>
    <dgm:cxn modelId="{10447E50-4FAA-49D0-8D23-A68FE0D42345}" type="presParOf" srcId="{1939CB6C-E39F-4B1A-BD02-464D5E30F24F}" destId="{EC63FC6B-BB79-4832-A242-5E35A4610234}" srcOrd="5" destOrd="0" presId="urn:microsoft.com/office/officeart/2005/8/layout/hierarchy3"/>
    <dgm:cxn modelId="{82AEA96A-2B86-48D5-9455-55D69FC646C8}" type="presParOf" srcId="{5568B59C-BFF2-4660-B65C-B26610B31213}" destId="{CAD39A08-536C-4C16-8A7C-8BAF5BAC015A}" srcOrd="2" destOrd="0" presId="urn:microsoft.com/office/officeart/2005/8/layout/hierarchy3"/>
    <dgm:cxn modelId="{51200D7B-678C-49DD-A58D-8A277547794D}" type="presParOf" srcId="{CAD39A08-536C-4C16-8A7C-8BAF5BAC015A}" destId="{59D45DCA-237E-452A-89BC-D2DEBAB0FEDC}" srcOrd="0" destOrd="0" presId="urn:microsoft.com/office/officeart/2005/8/layout/hierarchy3"/>
    <dgm:cxn modelId="{2A379263-5C0A-494B-8643-05A6F8AACA5E}" type="presParOf" srcId="{59D45DCA-237E-452A-89BC-D2DEBAB0FEDC}" destId="{A2CB6C0D-B30E-4FF1-B005-FAAA9D588857}" srcOrd="0" destOrd="0" presId="urn:microsoft.com/office/officeart/2005/8/layout/hierarchy3"/>
    <dgm:cxn modelId="{EE87D164-105B-430D-978C-BE68B30190FA}" type="presParOf" srcId="{59D45DCA-237E-452A-89BC-D2DEBAB0FEDC}" destId="{F156D955-AB16-4101-A30F-00E9AF4BF785}" srcOrd="1" destOrd="0" presId="urn:microsoft.com/office/officeart/2005/8/layout/hierarchy3"/>
    <dgm:cxn modelId="{BF28E806-846A-4C3D-A718-C88C6C37BC43}" type="presParOf" srcId="{CAD39A08-536C-4C16-8A7C-8BAF5BAC015A}" destId="{95D96801-A314-4878-8988-3A0E1A5558ED}" srcOrd="1" destOrd="0" presId="urn:microsoft.com/office/officeart/2005/8/layout/hierarchy3"/>
    <dgm:cxn modelId="{93F0CF36-46BB-46E3-9D75-F475508B6973}" type="presParOf" srcId="{95D96801-A314-4878-8988-3A0E1A5558ED}" destId="{1F70920B-877E-4146-866D-50E1C66F7F42}" srcOrd="0" destOrd="0" presId="urn:microsoft.com/office/officeart/2005/8/layout/hierarchy3"/>
    <dgm:cxn modelId="{D55504BC-4FBC-408E-A8BF-D7F35DBD5302}" type="presParOf" srcId="{95D96801-A314-4878-8988-3A0E1A5558ED}" destId="{2C55C4B8-A3D9-4E2B-81D7-A6ED106ADC23}" srcOrd="1" destOrd="0" presId="urn:microsoft.com/office/officeart/2005/8/layout/hierarchy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F4B34C-8C8A-4733-BC06-BCB32246CFEA}">
      <dsp:nvSpPr>
        <dsp:cNvPr id="0" name=""/>
        <dsp:cNvSpPr/>
      </dsp:nvSpPr>
      <dsp:spPr>
        <a:xfrm>
          <a:off x="617219" y="0"/>
          <a:ext cx="6995160" cy="424338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CFA384-D4DE-43B1-92F9-D939A83031FC}">
      <dsp:nvSpPr>
        <dsp:cNvPr id="0" name=""/>
        <dsp:cNvSpPr/>
      </dsp:nvSpPr>
      <dsp:spPr>
        <a:xfrm>
          <a:off x="8840" y="1273016"/>
          <a:ext cx="2648902" cy="1697355"/>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Overview of Tools</a:t>
          </a:r>
          <a:endParaRPr lang="en-US" sz="2900" kern="1200" dirty="0"/>
        </a:p>
      </dsp:txBody>
      <dsp:txXfrm>
        <a:off x="8840" y="1273016"/>
        <a:ext cx="2648902" cy="1697355"/>
      </dsp:txXfrm>
    </dsp:sp>
    <dsp:sp modelId="{AB0EB1EA-D3A2-42C4-8C61-3442F4F36E2B}">
      <dsp:nvSpPr>
        <dsp:cNvPr id="0" name=""/>
        <dsp:cNvSpPr/>
      </dsp:nvSpPr>
      <dsp:spPr>
        <a:xfrm>
          <a:off x="2790348" y="1273016"/>
          <a:ext cx="2648902" cy="1697355"/>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Development and Demonstration</a:t>
          </a:r>
          <a:endParaRPr lang="en-US" sz="2900" kern="1200" dirty="0"/>
        </a:p>
      </dsp:txBody>
      <dsp:txXfrm>
        <a:off x="2790348" y="1273016"/>
        <a:ext cx="2648902" cy="1697355"/>
      </dsp:txXfrm>
    </dsp:sp>
    <dsp:sp modelId="{FD67D3DC-FD8C-4FEE-B5B2-F66C8E372AD8}">
      <dsp:nvSpPr>
        <dsp:cNvPr id="0" name=""/>
        <dsp:cNvSpPr/>
      </dsp:nvSpPr>
      <dsp:spPr>
        <a:xfrm>
          <a:off x="5571857" y="1273016"/>
          <a:ext cx="2648902" cy="1697355"/>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Questions and Partnering</a:t>
          </a:r>
          <a:endParaRPr lang="en-US" sz="2900" kern="1200" dirty="0"/>
        </a:p>
      </dsp:txBody>
      <dsp:txXfrm>
        <a:off x="5571857" y="1273016"/>
        <a:ext cx="2648902" cy="169735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54D8E5-A005-4D3E-B23E-28F67AC2C278}">
      <dsp:nvSpPr>
        <dsp:cNvPr id="0" name=""/>
        <dsp:cNvSpPr/>
      </dsp:nvSpPr>
      <dsp:spPr>
        <a:xfrm>
          <a:off x="4258" y="814789"/>
          <a:ext cx="1936453" cy="1109646"/>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US" sz="1400" b="1" kern="1200" dirty="0" smtClean="0"/>
            <a:t>Gaps Persist</a:t>
          </a:r>
          <a:r>
            <a:rPr lang="en-US" sz="1400" kern="1200" dirty="0" smtClean="0"/>
            <a:t>	</a:t>
          </a:r>
          <a:endParaRPr lang="en-US" sz="1400" kern="1200" dirty="0"/>
        </a:p>
      </dsp:txBody>
      <dsp:txXfrm>
        <a:off x="4258" y="814789"/>
        <a:ext cx="1936453" cy="739764"/>
      </dsp:txXfrm>
    </dsp:sp>
    <dsp:sp modelId="{4DB5E5DF-2D40-48BB-9E12-1D542F592B0B}">
      <dsp:nvSpPr>
        <dsp:cNvPr id="0" name=""/>
        <dsp:cNvSpPr/>
      </dsp:nvSpPr>
      <dsp:spPr>
        <a:xfrm>
          <a:off x="400881" y="1554553"/>
          <a:ext cx="1936453" cy="2356200"/>
        </a:xfrm>
        <a:prstGeom prst="roundRect">
          <a:avLst>
            <a:gd name="adj" fmla="val 10000"/>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Persistent gaps in the quality of well child care and the nation’s capacity to promote the healthy development of young children</a:t>
          </a:r>
          <a:endParaRPr lang="en-US" sz="1400" kern="1200" dirty="0"/>
        </a:p>
      </dsp:txBody>
      <dsp:txXfrm>
        <a:off x="400881" y="1554553"/>
        <a:ext cx="1936453" cy="2356200"/>
      </dsp:txXfrm>
    </dsp:sp>
    <dsp:sp modelId="{92409454-C2F8-4907-B37E-31B430585924}">
      <dsp:nvSpPr>
        <dsp:cNvPr id="0" name=""/>
        <dsp:cNvSpPr/>
      </dsp:nvSpPr>
      <dsp:spPr>
        <a:xfrm>
          <a:off x="2234271" y="943611"/>
          <a:ext cx="622345" cy="4821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234271" y="943611"/>
        <a:ext cx="622345" cy="482120"/>
      </dsp:txXfrm>
    </dsp:sp>
    <dsp:sp modelId="{708B8F50-7E8D-4BBA-ADCB-271539245F39}">
      <dsp:nvSpPr>
        <dsp:cNvPr id="0" name=""/>
        <dsp:cNvSpPr/>
      </dsp:nvSpPr>
      <dsp:spPr>
        <a:xfrm>
          <a:off x="3114949" y="814789"/>
          <a:ext cx="1936453" cy="1109646"/>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US" sz="1400" b="1" kern="1200" dirty="0" smtClean="0"/>
            <a:t>Tailored Communication	Essential</a:t>
          </a:r>
          <a:endParaRPr lang="en-US" sz="1400" b="1" kern="1200" dirty="0"/>
        </a:p>
      </dsp:txBody>
      <dsp:txXfrm>
        <a:off x="3114949" y="814789"/>
        <a:ext cx="1936453" cy="739764"/>
      </dsp:txXfrm>
    </dsp:sp>
    <dsp:sp modelId="{7F41FFF5-0300-40FE-A64D-E7C389064109}">
      <dsp:nvSpPr>
        <dsp:cNvPr id="0" name=""/>
        <dsp:cNvSpPr/>
      </dsp:nvSpPr>
      <dsp:spPr>
        <a:xfrm>
          <a:off x="3511572" y="1554553"/>
          <a:ext cx="1936453" cy="2356200"/>
        </a:xfrm>
        <a:prstGeom prst="roundRect">
          <a:avLst>
            <a:gd name="adj" fmla="val 10000"/>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Improving care means :</a:t>
          </a:r>
          <a:endParaRPr lang="en-US" sz="1400" kern="1200" dirty="0"/>
        </a:p>
        <a:p>
          <a:pPr marL="228600" lvl="2" indent="-114300" algn="l" defTabSz="622300">
            <a:lnSpc>
              <a:spcPct val="90000"/>
            </a:lnSpc>
            <a:spcBef>
              <a:spcPct val="0"/>
            </a:spcBef>
            <a:spcAft>
              <a:spcPct val="15000"/>
            </a:spcAft>
            <a:buChar char="••"/>
          </a:pPr>
          <a:r>
            <a:rPr lang="en-US" sz="1400" kern="1200" dirty="0" smtClean="0"/>
            <a:t>improving communication and partnerships with parents and </a:t>
          </a:r>
          <a:endParaRPr lang="en-US" sz="1400" kern="1200" dirty="0"/>
        </a:p>
        <a:p>
          <a:pPr marL="228600" lvl="2" indent="-114300" algn="l" defTabSz="622300">
            <a:lnSpc>
              <a:spcPct val="90000"/>
            </a:lnSpc>
            <a:spcBef>
              <a:spcPct val="0"/>
            </a:spcBef>
            <a:spcAft>
              <a:spcPct val="15000"/>
            </a:spcAft>
            <a:buChar char="••"/>
          </a:pPr>
          <a:r>
            <a:rPr lang="en-US" sz="1400" kern="1200" dirty="0" smtClean="0"/>
            <a:t>meeting the unique priorities and needs of each child and family</a:t>
          </a:r>
        </a:p>
      </dsp:txBody>
      <dsp:txXfrm>
        <a:off x="3511572" y="1554553"/>
        <a:ext cx="1936453" cy="2356200"/>
      </dsp:txXfrm>
    </dsp:sp>
    <dsp:sp modelId="{1FC84673-1525-4116-B774-C2CC99BF6813}">
      <dsp:nvSpPr>
        <dsp:cNvPr id="0" name=""/>
        <dsp:cNvSpPr/>
      </dsp:nvSpPr>
      <dsp:spPr>
        <a:xfrm rot="21589336">
          <a:off x="5330093" y="938826"/>
          <a:ext cx="590830" cy="4821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21589336">
        <a:off x="5330093" y="938826"/>
        <a:ext cx="590830" cy="482120"/>
      </dsp:txXfrm>
    </dsp:sp>
    <dsp:sp modelId="{0EAD9AC4-0A48-4E2D-847C-FD4D354EDD4F}">
      <dsp:nvSpPr>
        <dsp:cNvPr id="0" name=""/>
        <dsp:cNvSpPr/>
      </dsp:nvSpPr>
      <dsp:spPr>
        <a:xfrm>
          <a:off x="6166171" y="805324"/>
          <a:ext cx="1936453" cy="1109646"/>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US" sz="1400" b="1" kern="1200" dirty="0" smtClean="0"/>
            <a:t>Meet Goals with Greater Ease and Efficiency</a:t>
          </a:r>
          <a:endParaRPr lang="en-US" sz="1400" b="1" kern="1200" dirty="0"/>
        </a:p>
      </dsp:txBody>
      <dsp:txXfrm>
        <a:off x="6166171" y="805324"/>
        <a:ext cx="1936453" cy="739764"/>
      </dsp:txXfrm>
    </dsp:sp>
    <dsp:sp modelId="{8F1BF13A-938D-47DF-91F0-D0C5424CBD3F}">
      <dsp:nvSpPr>
        <dsp:cNvPr id="0" name=""/>
        <dsp:cNvSpPr/>
      </dsp:nvSpPr>
      <dsp:spPr>
        <a:xfrm>
          <a:off x="6622262" y="1554553"/>
          <a:ext cx="1936453" cy="2356200"/>
        </a:xfrm>
        <a:prstGeom prst="roundRect">
          <a:avLst>
            <a:gd name="adj" fmla="val 10000"/>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The easy to use Well Visit Planner tools help providers efficiently meet their well-visit quality goals</a:t>
          </a:r>
          <a:endParaRPr lang="en-US" sz="1400" kern="1200" dirty="0"/>
        </a:p>
      </dsp:txBody>
      <dsp:txXfrm>
        <a:off x="6622262" y="1554553"/>
        <a:ext cx="1936453" cy="23562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3EF97C-CB7A-4BF4-B7EC-22BE4DC8A869}">
      <dsp:nvSpPr>
        <dsp:cNvPr id="0" name=""/>
        <dsp:cNvSpPr/>
      </dsp:nvSpPr>
      <dsp:spPr>
        <a:xfrm>
          <a:off x="3578153" y="1798"/>
          <a:ext cx="1339992" cy="870995"/>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Family-centered quality improvement</a:t>
          </a:r>
          <a:endParaRPr lang="en-US" sz="1100" kern="1200" dirty="0"/>
        </a:p>
      </dsp:txBody>
      <dsp:txXfrm>
        <a:off x="3578153" y="1798"/>
        <a:ext cx="1339992" cy="870995"/>
      </dsp:txXfrm>
    </dsp:sp>
    <dsp:sp modelId="{012B6DC8-05A9-4B33-8DD3-59077D5570E8}">
      <dsp:nvSpPr>
        <dsp:cNvPr id="0" name=""/>
        <dsp:cNvSpPr/>
      </dsp:nvSpPr>
      <dsp:spPr>
        <a:xfrm>
          <a:off x="2196684" y="437296"/>
          <a:ext cx="4102931" cy="4102931"/>
        </a:xfrm>
        <a:custGeom>
          <a:avLst/>
          <a:gdLst/>
          <a:ahLst/>
          <a:cxnLst/>
          <a:rect l="0" t="0" r="0" b="0"/>
          <a:pathLst>
            <a:path>
              <a:moveTo>
                <a:pt x="2730019" y="115470"/>
              </a:moveTo>
              <a:arcTo wR="2051465" hR="2051465" stAng="17358914" swAng="150062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682334D-2A08-49D1-A837-B463BE29C0A7}">
      <dsp:nvSpPr>
        <dsp:cNvPr id="0" name=""/>
        <dsp:cNvSpPr/>
      </dsp:nvSpPr>
      <dsp:spPr>
        <a:xfrm>
          <a:off x="5354775" y="1027531"/>
          <a:ext cx="1339992" cy="870995"/>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Parents  learn about and identify priorities and key issues prior to visits</a:t>
          </a:r>
          <a:endParaRPr lang="en-US" sz="1100" kern="1200" dirty="0"/>
        </a:p>
      </dsp:txBody>
      <dsp:txXfrm>
        <a:off x="5354775" y="1027531"/>
        <a:ext cx="1339992" cy="870995"/>
      </dsp:txXfrm>
    </dsp:sp>
    <dsp:sp modelId="{BA92015B-68BD-46CB-8112-7D7C9BC03540}">
      <dsp:nvSpPr>
        <dsp:cNvPr id="0" name=""/>
        <dsp:cNvSpPr/>
      </dsp:nvSpPr>
      <dsp:spPr>
        <a:xfrm>
          <a:off x="2221996" y="515792"/>
          <a:ext cx="4102931" cy="4102931"/>
        </a:xfrm>
        <a:custGeom>
          <a:avLst/>
          <a:gdLst/>
          <a:ahLst/>
          <a:cxnLst/>
          <a:rect l="0" t="0" r="0" b="0"/>
          <a:pathLst>
            <a:path>
              <a:moveTo>
                <a:pt x="3994356" y="1392915"/>
              </a:moveTo>
              <a:arcTo wR="2051465" hR="2051465" stAng="20476543" swAng="178829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B2C645-E923-43DE-BF00-9EBF0932103F}">
      <dsp:nvSpPr>
        <dsp:cNvPr id="0" name=""/>
        <dsp:cNvSpPr/>
      </dsp:nvSpPr>
      <dsp:spPr>
        <a:xfrm>
          <a:off x="5458699" y="2972085"/>
          <a:ext cx="1339992" cy="870995"/>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1" kern="1200" smtClean="0"/>
            <a:t>Bright Futures </a:t>
          </a:r>
          <a:r>
            <a:rPr lang="en-US" sz="1100" b="1" kern="1200" smtClean="0"/>
            <a:t>defined</a:t>
          </a:r>
          <a:r>
            <a:rPr lang="en-US" sz="1100" kern="1200" smtClean="0"/>
            <a:t> visit-specific focus areas</a:t>
          </a:r>
          <a:endParaRPr lang="en-US" sz="1100" kern="1200" dirty="0" smtClean="0"/>
        </a:p>
      </dsp:txBody>
      <dsp:txXfrm>
        <a:off x="5458699" y="2972085"/>
        <a:ext cx="1339992" cy="870995"/>
      </dsp:txXfrm>
    </dsp:sp>
    <dsp:sp modelId="{68BF0389-2028-4CB1-9019-238EBF69C66A}">
      <dsp:nvSpPr>
        <dsp:cNvPr id="0" name=""/>
        <dsp:cNvSpPr/>
      </dsp:nvSpPr>
      <dsp:spPr>
        <a:xfrm>
          <a:off x="2451471" y="239113"/>
          <a:ext cx="4102931" cy="4102931"/>
        </a:xfrm>
        <a:custGeom>
          <a:avLst/>
          <a:gdLst/>
          <a:ahLst/>
          <a:cxnLst/>
          <a:rect l="0" t="0" r="0" b="0"/>
          <a:pathLst>
            <a:path>
              <a:moveTo>
                <a:pt x="3385735" y="3609746"/>
              </a:moveTo>
              <a:arcTo wR="2051465" hR="2051465" stAng="2965702" swAng="146723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6FD38B-403F-4393-B8A5-84A266AD7B78}">
      <dsp:nvSpPr>
        <dsp:cNvPr id="0" name=""/>
        <dsp:cNvSpPr/>
      </dsp:nvSpPr>
      <dsp:spPr>
        <a:xfrm>
          <a:off x="3723936" y="4001387"/>
          <a:ext cx="1339992" cy="870995"/>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Access to educational materials and discussion tips </a:t>
          </a:r>
          <a:endParaRPr lang="en-US" sz="1100" kern="1200" dirty="0"/>
        </a:p>
      </dsp:txBody>
      <dsp:txXfrm>
        <a:off x="3723936" y="4001387"/>
        <a:ext cx="1339992" cy="870995"/>
      </dsp:txXfrm>
    </dsp:sp>
    <dsp:sp modelId="{0077615B-6AF2-42A1-BEE3-2B6134C283A9}">
      <dsp:nvSpPr>
        <dsp:cNvPr id="0" name=""/>
        <dsp:cNvSpPr/>
      </dsp:nvSpPr>
      <dsp:spPr>
        <a:xfrm>
          <a:off x="2044832" y="301830"/>
          <a:ext cx="4102931" cy="4102931"/>
        </a:xfrm>
        <a:custGeom>
          <a:avLst/>
          <a:gdLst/>
          <a:ahLst/>
          <a:cxnLst/>
          <a:rect l="0" t="0" r="0" b="0"/>
          <a:pathLst>
            <a:path>
              <a:moveTo>
                <a:pt x="1669198" y="4067001"/>
              </a:moveTo>
              <a:arcTo wR="2051465" hR="2051465" stAng="6044351" swAng="167234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C8250EF-12D5-4E95-877A-C75F8A1184C3}">
      <dsp:nvSpPr>
        <dsp:cNvPr id="0" name=""/>
        <dsp:cNvSpPr/>
      </dsp:nvSpPr>
      <dsp:spPr>
        <a:xfrm>
          <a:off x="1801532" y="3078997"/>
          <a:ext cx="1339992" cy="870995"/>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Enable </a:t>
          </a:r>
          <a:r>
            <a:rPr lang="en-US" sz="1100" b="1" kern="1200" dirty="0" smtClean="0"/>
            <a:t>customization and optimal use of visit time </a:t>
          </a:r>
          <a:endParaRPr lang="en-US" sz="1100" kern="1200" dirty="0"/>
        </a:p>
      </dsp:txBody>
      <dsp:txXfrm>
        <a:off x="1801532" y="3078997"/>
        <a:ext cx="1339992" cy="870995"/>
      </dsp:txXfrm>
    </dsp:sp>
    <dsp:sp modelId="{7C8B906B-3154-4B74-9E98-5A845378505F}">
      <dsp:nvSpPr>
        <dsp:cNvPr id="0" name=""/>
        <dsp:cNvSpPr/>
      </dsp:nvSpPr>
      <dsp:spPr>
        <a:xfrm>
          <a:off x="2196684" y="437296"/>
          <a:ext cx="4102931" cy="4102931"/>
        </a:xfrm>
        <a:custGeom>
          <a:avLst/>
          <a:gdLst/>
          <a:ahLst/>
          <a:cxnLst/>
          <a:rect l="0" t="0" r="0" b="0"/>
          <a:pathLst>
            <a:path>
              <a:moveTo>
                <a:pt x="83379" y="2630386"/>
              </a:moveTo>
              <a:arcTo wR="2051465" hR="2051465" stAng="9816513" swAng="196697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0CB052A-268A-4BBB-A95E-6B40D010FCFC}">
      <dsp:nvSpPr>
        <dsp:cNvPr id="0" name=""/>
        <dsp:cNvSpPr/>
      </dsp:nvSpPr>
      <dsp:spPr>
        <a:xfrm>
          <a:off x="1801532" y="1027531"/>
          <a:ext cx="1339992" cy="870995"/>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Available for the </a:t>
          </a:r>
          <a:r>
            <a:rPr lang="en-US" sz="1100" b="1" kern="1200" dirty="0" smtClean="0"/>
            <a:t>4, 6, 9, 12, 15, 18, 24 and 36 </a:t>
          </a:r>
          <a:r>
            <a:rPr lang="en-US" sz="1100" kern="1200" dirty="0" smtClean="0"/>
            <a:t>month well -visits </a:t>
          </a:r>
          <a:endParaRPr lang="en-US" sz="1100" kern="1200" dirty="0"/>
        </a:p>
      </dsp:txBody>
      <dsp:txXfrm>
        <a:off x="1801532" y="1027531"/>
        <a:ext cx="1339992" cy="870995"/>
      </dsp:txXfrm>
    </dsp:sp>
    <dsp:sp modelId="{C26F0C85-5246-4809-9C1C-48AA344D2526}">
      <dsp:nvSpPr>
        <dsp:cNvPr id="0" name=""/>
        <dsp:cNvSpPr/>
      </dsp:nvSpPr>
      <dsp:spPr>
        <a:xfrm>
          <a:off x="2196684" y="437296"/>
          <a:ext cx="4102931" cy="4102931"/>
        </a:xfrm>
        <a:custGeom>
          <a:avLst/>
          <a:gdLst/>
          <a:ahLst/>
          <a:cxnLst/>
          <a:rect l="0" t="0" r="0" b="0"/>
          <a:pathLst>
            <a:path>
              <a:moveTo>
                <a:pt x="618031" y="583889"/>
              </a:moveTo>
              <a:arcTo wR="2051465" hR="2051465" stAng="13540457" swAng="150062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53F449-F401-2645-9F87-552D8F459164}">
      <dsp:nvSpPr>
        <dsp:cNvPr id="0" name=""/>
        <dsp:cNvSpPr/>
      </dsp:nvSpPr>
      <dsp:spPr>
        <a:xfrm rot="5400000">
          <a:off x="-175627" y="177637"/>
          <a:ext cx="1170849" cy="819594"/>
        </a:xfrm>
        <a:prstGeom prst="chevron">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1</a:t>
          </a:r>
          <a:endParaRPr lang="en-US" sz="2300" kern="1200" dirty="0"/>
        </a:p>
      </dsp:txBody>
      <dsp:txXfrm rot="5400000">
        <a:off x="-175627" y="177637"/>
        <a:ext cx="1170849" cy="819594"/>
      </dsp:txXfrm>
    </dsp:sp>
    <dsp:sp modelId="{5AC18216-0550-994A-9B26-D7BF9D36735F}">
      <dsp:nvSpPr>
        <dsp:cNvPr id="0" name=""/>
        <dsp:cNvSpPr/>
      </dsp:nvSpPr>
      <dsp:spPr>
        <a:xfrm rot="5400000">
          <a:off x="4144071" y="-3322466"/>
          <a:ext cx="761052" cy="741000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b="1" u="sng" kern="1200" dirty="0" smtClean="0"/>
            <a:t>Communicate</a:t>
          </a:r>
          <a:r>
            <a:rPr lang="en-US" sz="1300" kern="1200" dirty="0" smtClean="0"/>
            <a:t> with your patients about completing the WVP prior to their appointment</a:t>
          </a:r>
          <a:endParaRPr lang="en-US" sz="1300" kern="1200" dirty="0"/>
        </a:p>
        <a:p>
          <a:pPr marL="228600" lvl="2" indent="-114300" algn="l" defTabSz="577850">
            <a:lnSpc>
              <a:spcPct val="90000"/>
            </a:lnSpc>
            <a:spcBef>
              <a:spcPct val="0"/>
            </a:spcBef>
            <a:spcAft>
              <a:spcPct val="15000"/>
            </a:spcAft>
            <a:buChar char="••"/>
          </a:pPr>
          <a:r>
            <a:rPr lang="en-US" sz="1300" kern="1200" dirty="0" smtClean="0"/>
            <a:t>Email, fliers, posters, postcards, phone calls, etc. (Example materials will be available in the implementation toolkit)</a:t>
          </a:r>
          <a:endParaRPr lang="en-US" sz="1300" kern="1200" dirty="0"/>
        </a:p>
      </dsp:txBody>
      <dsp:txXfrm rot="5400000">
        <a:off x="4144071" y="-3322466"/>
        <a:ext cx="761052" cy="7410005"/>
      </dsp:txXfrm>
    </dsp:sp>
    <dsp:sp modelId="{7C95DA3B-3857-F844-800A-5A8CDB16048C}">
      <dsp:nvSpPr>
        <dsp:cNvPr id="0" name=""/>
        <dsp:cNvSpPr/>
      </dsp:nvSpPr>
      <dsp:spPr>
        <a:xfrm rot="5400000">
          <a:off x="-175627" y="1200704"/>
          <a:ext cx="1170849" cy="819594"/>
        </a:xfrm>
        <a:prstGeom prst="chevron">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2</a:t>
          </a:r>
          <a:endParaRPr lang="en-US" sz="2300" kern="1200" dirty="0"/>
        </a:p>
      </dsp:txBody>
      <dsp:txXfrm rot="5400000">
        <a:off x="-175627" y="1200704"/>
        <a:ext cx="1170849" cy="819594"/>
      </dsp:txXfrm>
    </dsp:sp>
    <dsp:sp modelId="{92A4A84D-92E8-3842-9482-B59539A4ADAC}">
      <dsp:nvSpPr>
        <dsp:cNvPr id="0" name=""/>
        <dsp:cNvSpPr/>
      </dsp:nvSpPr>
      <dsp:spPr>
        <a:xfrm rot="5400000">
          <a:off x="4144071" y="-2299399"/>
          <a:ext cx="761052" cy="741000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Parents go to </a:t>
          </a:r>
          <a:r>
            <a:rPr lang="en-US" sz="1300" kern="1200" dirty="0" smtClean="0">
              <a:hlinkClick xmlns:r="http://schemas.openxmlformats.org/officeDocument/2006/relationships" r:id="rId1"/>
            </a:rPr>
            <a:t>www.WellVisitPlanner.org</a:t>
          </a:r>
          <a:r>
            <a:rPr lang="en-US" sz="1300" kern="1200" dirty="0" smtClean="0"/>
            <a:t> and </a:t>
          </a:r>
          <a:r>
            <a:rPr lang="en-US" sz="1300" b="1" u="sng" kern="1200" dirty="0" smtClean="0"/>
            <a:t>engage</a:t>
          </a:r>
          <a:r>
            <a:rPr lang="en-US" sz="1300" kern="1200" dirty="0" smtClean="0"/>
            <a:t> with with the interactive website, including age-specific questions and educational materials  </a:t>
          </a:r>
          <a:endParaRPr lang="en-US" sz="1300" kern="1200" dirty="0"/>
        </a:p>
      </dsp:txBody>
      <dsp:txXfrm rot="5400000">
        <a:off x="4144071" y="-2299399"/>
        <a:ext cx="761052" cy="7410005"/>
      </dsp:txXfrm>
    </dsp:sp>
    <dsp:sp modelId="{2FA53B40-35C5-D146-A138-DD8C883A1785}">
      <dsp:nvSpPr>
        <dsp:cNvPr id="0" name=""/>
        <dsp:cNvSpPr/>
      </dsp:nvSpPr>
      <dsp:spPr>
        <a:xfrm rot="5400000">
          <a:off x="-175627" y="2223771"/>
          <a:ext cx="1170849" cy="819594"/>
        </a:xfrm>
        <a:prstGeom prst="chevron">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3</a:t>
          </a:r>
          <a:endParaRPr lang="en-US" sz="2300" kern="1200" dirty="0"/>
        </a:p>
      </dsp:txBody>
      <dsp:txXfrm rot="5400000">
        <a:off x="-175627" y="2223771"/>
        <a:ext cx="1170849" cy="819594"/>
      </dsp:txXfrm>
    </dsp:sp>
    <dsp:sp modelId="{AA31B30B-35C4-EC41-A122-6D5E84D5BC35}">
      <dsp:nvSpPr>
        <dsp:cNvPr id="0" name=""/>
        <dsp:cNvSpPr/>
      </dsp:nvSpPr>
      <dsp:spPr>
        <a:xfrm rot="5400000">
          <a:off x="4144071" y="-1276332"/>
          <a:ext cx="761052" cy="741000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Parents view, save and print their </a:t>
          </a:r>
          <a:r>
            <a:rPr lang="en-US" sz="1300" b="1" u="sng" kern="1200" dirty="0" smtClean="0"/>
            <a:t>customized Visit Guide</a:t>
          </a:r>
          <a:r>
            <a:rPr lang="en-US" sz="1300" kern="1200" dirty="0" smtClean="0"/>
            <a:t> to bring to their child’s appointment.  They can also email it to the office ahead of time via a secure email connection.</a:t>
          </a:r>
          <a:endParaRPr lang="en-US" sz="1300" kern="1200" dirty="0"/>
        </a:p>
      </dsp:txBody>
      <dsp:txXfrm rot="5400000">
        <a:off x="4144071" y="-1276332"/>
        <a:ext cx="761052" cy="7410005"/>
      </dsp:txXfrm>
    </dsp:sp>
    <dsp:sp modelId="{CE42FB30-C73C-6E41-8B3A-FE95B7B09938}">
      <dsp:nvSpPr>
        <dsp:cNvPr id="0" name=""/>
        <dsp:cNvSpPr/>
      </dsp:nvSpPr>
      <dsp:spPr>
        <a:xfrm rot="5400000">
          <a:off x="-175627" y="3246838"/>
          <a:ext cx="1170849" cy="819594"/>
        </a:xfrm>
        <a:prstGeom prst="chevron">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4</a:t>
          </a:r>
          <a:endParaRPr lang="en-US" sz="2300" kern="1200" dirty="0"/>
        </a:p>
      </dsp:txBody>
      <dsp:txXfrm rot="5400000">
        <a:off x="-175627" y="3246838"/>
        <a:ext cx="1170849" cy="819594"/>
      </dsp:txXfrm>
    </dsp:sp>
    <dsp:sp modelId="{AED8D7B7-EA27-4E49-8E1B-0978A6C82424}">
      <dsp:nvSpPr>
        <dsp:cNvPr id="0" name=""/>
        <dsp:cNvSpPr/>
      </dsp:nvSpPr>
      <dsp:spPr>
        <a:xfrm rot="5400000">
          <a:off x="4168706" y="-253265"/>
          <a:ext cx="711781" cy="741000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b="1" u="sng" kern="1200" dirty="0" smtClean="0"/>
            <a:t>Enhanced patient encounter</a:t>
          </a:r>
          <a:r>
            <a:rPr lang="en-US" sz="1300" kern="1200" dirty="0" smtClean="0"/>
            <a:t>: parents come to the visit prepared, doctors/nurses are prepared to use the visit guide to focus on parental priorities and concerns. Less time needed to ask developmental questions so more time to address developmental concerns and family psychosocial issues</a:t>
          </a:r>
          <a:endParaRPr lang="en-US" sz="1300" kern="1200" dirty="0"/>
        </a:p>
      </dsp:txBody>
      <dsp:txXfrm rot="5400000">
        <a:off x="4168706" y="-253265"/>
        <a:ext cx="711781" cy="741000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ACE3E2-98CE-4D1B-A321-9141E46ADDF9}">
      <dsp:nvSpPr>
        <dsp:cNvPr id="0" name=""/>
        <dsp:cNvSpPr/>
      </dsp:nvSpPr>
      <dsp:spPr>
        <a:xfrm>
          <a:off x="0" y="523521"/>
          <a:ext cx="2283917" cy="510809"/>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Before Visit</a:t>
          </a:r>
          <a:endParaRPr lang="en-US" sz="2000" kern="1200" dirty="0"/>
        </a:p>
      </dsp:txBody>
      <dsp:txXfrm>
        <a:off x="0" y="523521"/>
        <a:ext cx="2283917" cy="510809"/>
      </dsp:txXfrm>
    </dsp:sp>
    <dsp:sp modelId="{1677CEA0-C64B-4999-8C23-4A921524E2D9}">
      <dsp:nvSpPr>
        <dsp:cNvPr id="0" name=""/>
        <dsp:cNvSpPr/>
      </dsp:nvSpPr>
      <dsp:spPr>
        <a:xfrm>
          <a:off x="228391" y="1034330"/>
          <a:ext cx="188439" cy="1271833"/>
        </a:xfrm>
        <a:custGeom>
          <a:avLst/>
          <a:gdLst/>
          <a:ahLst/>
          <a:cxnLst/>
          <a:rect l="0" t="0" r="0" b="0"/>
          <a:pathLst>
            <a:path>
              <a:moveTo>
                <a:pt x="0" y="0"/>
              </a:moveTo>
              <a:lnTo>
                <a:pt x="0" y="1271833"/>
              </a:lnTo>
              <a:lnTo>
                <a:pt x="188439" y="1271833"/>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71D3B5-873E-4BD5-A020-97AAB01F115E}">
      <dsp:nvSpPr>
        <dsp:cNvPr id="0" name=""/>
        <dsp:cNvSpPr/>
      </dsp:nvSpPr>
      <dsp:spPr>
        <a:xfrm>
          <a:off x="416831" y="1376210"/>
          <a:ext cx="2066415" cy="1859908"/>
        </a:xfrm>
        <a:prstGeom prst="roundRect">
          <a:avLst>
            <a:gd name="adj" fmla="val 10000"/>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u="sng" kern="1200" dirty="0" smtClean="0"/>
            <a:t>Clinic Scheduler</a:t>
          </a:r>
        </a:p>
        <a:p>
          <a:pPr lvl="0" algn="l" defTabSz="444500">
            <a:lnSpc>
              <a:spcPct val="90000"/>
            </a:lnSpc>
            <a:spcBef>
              <a:spcPct val="0"/>
            </a:spcBef>
            <a:spcAft>
              <a:spcPct val="35000"/>
            </a:spcAft>
          </a:pPr>
          <a:r>
            <a:rPr lang="en-US" sz="1000" kern="1200" dirty="0" smtClean="0"/>
            <a:t>* Children with upcoming well-child care visits who are eligible for parents to participate in Well Visit planner are identified</a:t>
          </a:r>
        </a:p>
        <a:p>
          <a:pPr lvl="0" algn="l" defTabSz="444500">
            <a:lnSpc>
              <a:spcPct val="90000"/>
            </a:lnSpc>
            <a:spcBef>
              <a:spcPct val="0"/>
            </a:spcBef>
            <a:spcAft>
              <a:spcPct val="35000"/>
            </a:spcAft>
          </a:pPr>
          <a:r>
            <a:rPr lang="en-US" sz="1000" kern="1200" dirty="0" smtClean="0"/>
            <a:t>* Five days before well-child visit, parent is reminded about visit and told to go to website. This can be done along with a practice’s existing process, i.e. telephone and/or email appointment reminder. </a:t>
          </a:r>
          <a:endParaRPr lang="en-US" sz="1000" kern="1200" dirty="0"/>
        </a:p>
      </dsp:txBody>
      <dsp:txXfrm>
        <a:off x="416831" y="1376210"/>
        <a:ext cx="2066415" cy="1859908"/>
      </dsp:txXfrm>
    </dsp:sp>
    <dsp:sp modelId="{35B6F065-74C6-461F-B684-EC79716F8317}">
      <dsp:nvSpPr>
        <dsp:cNvPr id="0" name=""/>
        <dsp:cNvSpPr/>
      </dsp:nvSpPr>
      <dsp:spPr>
        <a:xfrm>
          <a:off x="228391" y="1034330"/>
          <a:ext cx="188439" cy="2919708"/>
        </a:xfrm>
        <a:custGeom>
          <a:avLst/>
          <a:gdLst/>
          <a:ahLst/>
          <a:cxnLst/>
          <a:rect l="0" t="0" r="0" b="0"/>
          <a:pathLst>
            <a:path>
              <a:moveTo>
                <a:pt x="0" y="0"/>
              </a:moveTo>
              <a:lnTo>
                <a:pt x="0" y="2919708"/>
              </a:lnTo>
              <a:lnTo>
                <a:pt x="188439" y="2919708"/>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EFC969-835D-47A7-94A0-EADC56E1E70A}">
      <dsp:nvSpPr>
        <dsp:cNvPr id="0" name=""/>
        <dsp:cNvSpPr/>
      </dsp:nvSpPr>
      <dsp:spPr>
        <a:xfrm>
          <a:off x="416831" y="3393183"/>
          <a:ext cx="2066415" cy="1121711"/>
        </a:xfrm>
        <a:prstGeom prst="roundRect">
          <a:avLst>
            <a:gd name="adj" fmla="val 10000"/>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u="sng" kern="1200" dirty="0" smtClean="0"/>
            <a:t>Parent</a:t>
          </a:r>
        </a:p>
        <a:p>
          <a:pPr lvl="0" algn="l" defTabSz="444500">
            <a:lnSpc>
              <a:spcPct val="90000"/>
            </a:lnSpc>
            <a:spcBef>
              <a:spcPct val="0"/>
            </a:spcBef>
            <a:spcAft>
              <a:spcPct val="35000"/>
            </a:spcAft>
          </a:pPr>
          <a:r>
            <a:rPr lang="en-US" sz="1000" kern="1200" dirty="0" smtClean="0"/>
            <a:t>*Some (not all) parents complete tool AT HOME</a:t>
          </a:r>
        </a:p>
        <a:p>
          <a:pPr lvl="0" algn="l" defTabSz="444500">
            <a:lnSpc>
              <a:spcPct val="90000"/>
            </a:lnSpc>
            <a:spcBef>
              <a:spcPct val="0"/>
            </a:spcBef>
            <a:spcAft>
              <a:spcPct val="35000"/>
            </a:spcAft>
          </a:pPr>
          <a:r>
            <a:rPr lang="en-US" sz="1000" kern="1200" dirty="0" smtClean="0"/>
            <a:t>*Parent prints Visit Guide at home</a:t>
          </a:r>
        </a:p>
        <a:p>
          <a:pPr lvl="0" algn="l" defTabSz="444500">
            <a:lnSpc>
              <a:spcPct val="90000"/>
            </a:lnSpc>
            <a:spcBef>
              <a:spcPct val="0"/>
            </a:spcBef>
            <a:spcAft>
              <a:spcPct val="35000"/>
            </a:spcAft>
          </a:pPr>
          <a:r>
            <a:rPr lang="en-US" sz="1000" kern="1200" dirty="0" smtClean="0"/>
            <a:t>*Parent can visit WVP educational material website anytime</a:t>
          </a:r>
          <a:endParaRPr lang="en-US" sz="1000" kern="1200" dirty="0"/>
        </a:p>
      </dsp:txBody>
      <dsp:txXfrm>
        <a:off x="416831" y="3393183"/>
        <a:ext cx="2066415" cy="1121711"/>
      </dsp:txXfrm>
    </dsp:sp>
    <dsp:sp modelId="{2CE1ED69-4BFC-485B-A385-561BDC02735C}">
      <dsp:nvSpPr>
        <dsp:cNvPr id="0" name=""/>
        <dsp:cNvSpPr/>
      </dsp:nvSpPr>
      <dsp:spPr>
        <a:xfrm>
          <a:off x="2780768" y="523521"/>
          <a:ext cx="2283917" cy="559628"/>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During Visit</a:t>
          </a:r>
          <a:endParaRPr lang="en-US" sz="2000" kern="1200" dirty="0"/>
        </a:p>
      </dsp:txBody>
      <dsp:txXfrm>
        <a:off x="2780768" y="523521"/>
        <a:ext cx="2283917" cy="559628"/>
      </dsp:txXfrm>
    </dsp:sp>
    <dsp:sp modelId="{FAF05051-DF8D-45F1-92F7-E3DCAD4D1AD1}">
      <dsp:nvSpPr>
        <dsp:cNvPr id="0" name=""/>
        <dsp:cNvSpPr/>
      </dsp:nvSpPr>
      <dsp:spPr>
        <a:xfrm>
          <a:off x="3009159" y="1083149"/>
          <a:ext cx="258311" cy="558868"/>
        </a:xfrm>
        <a:custGeom>
          <a:avLst/>
          <a:gdLst/>
          <a:ahLst/>
          <a:cxnLst/>
          <a:rect l="0" t="0" r="0" b="0"/>
          <a:pathLst>
            <a:path>
              <a:moveTo>
                <a:pt x="0" y="0"/>
              </a:moveTo>
              <a:lnTo>
                <a:pt x="0" y="558868"/>
              </a:lnTo>
              <a:lnTo>
                <a:pt x="258311" y="558868"/>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791D5F-DF64-45D3-BFC4-90D67BE18D83}">
      <dsp:nvSpPr>
        <dsp:cNvPr id="0" name=""/>
        <dsp:cNvSpPr/>
      </dsp:nvSpPr>
      <dsp:spPr>
        <a:xfrm>
          <a:off x="3267470" y="1376210"/>
          <a:ext cx="2205441" cy="531616"/>
        </a:xfrm>
        <a:prstGeom prst="roundRect">
          <a:avLst>
            <a:gd name="adj" fmla="val 10000"/>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u="sng" kern="1200" dirty="0" smtClean="0"/>
            <a:t>Front Desk Check In</a:t>
          </a:r>
        </a:p>
        <a:p>
          <a:pPr lvl="0" algn="l" defTabSz="444500">
            <a:lnSpc>
              <a:spcPct val="90000"/>
            </a:lnSpc>
            <a:spcBef>
              <a:spcPct val="0"/>
            </a:spcBef>
            <a:spcAft>
              <a:spcPct val="35000"/>
            </a:spcAft>
          </a:pPr>
          <a:r>
            <a:rPr lang="en-US" sz="1000" b="0" kern="1200" dirty="0" smtClean="0"/>
            <a:t>* Aware of the project and able to answer questions</a:t>
          </a:r>
        </a:p>
      </dsp:txBody>
      <dsp:txXfrm>
        <a:off x="3267470" y="1376210"/>
        <a:ext cx="2205441" cy="531616"/>
      </dsp:txXfrm>
    </dsp:sp>
    <dsp:sp modelId="{5A3CEBA5-1F11-44A7-BC4A-C67F45C694FC}">
      <dsp:nvSpPr>
        <dsp:cNvPr id="0" name=""/>
        <dsp:cNvSpPr/>
      </dsp:nvSpPr>
      <dsp:spPr>
        <a:xfrm>
          <a:off x="3009159" y="1083149"/>
          <a:ext cx="232676" cy="1823456"/>
        </a:xfrm>
        <a:custGeom>
          <a:avLst/>
          <a:gdLst/>
          <a:ahLst/>
          <a:cxnLst/>
          <a:rect l="0" t="0" r="0" b="0"/>
          <a:pathLst>
            <a:path>
              <a:moveTo>
                <a:pt x="0" y="0"/>
              </a:moveTo>
              <a:lnTo>
                <a:pt x="0" y="1823456"/>
              </a:lnTo>
              <a:lnTo>
                <a:pt x="232676" y="1823456"/>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9B58EE-2D55-4AB4-B13A-4924427AA298}">
      <dsp:nvSpPr>
        <dsp:cNvPr id="0" name=""/>
        <dsp:cNvSpPr/>
      </dsp:nvSpPr>
      <dsp:spPr>
        <a:xfrm>
          <a:off x="3241836" y="2009335"/>
          <a:ext cx="2256711" cy="1794542"/>
        </a:xfrm>
        <a:prstGeom prst="roundRect">
          <a:avLst>
            <a:gd name="adj" fmla="val 10000"/>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u="sng" kern="1200" dirty="0" smtClean="0"/>
            <a:t>MA/RN</a:t>
          </a:r>
        </a:p>
        <a:p>
          <a:pPr lvl="0" algn="l" defTabSz="444500">
            <a:lnSpc>
              <a:spcPct val="90000"/>
            </a:lnSpc>
            <a:spcBef>
              <a:spcPct val="0"/>
            </a:spcBef>
            <a:spcAft>
              <a:spcPct val="35000"/>
            </a:spcAft>
          </a:pPr>
          <a:r>
            <a:rPr lang="en-US" sz="1000" b="0" kern="1200" dirty="0" smtClean="0"/>
            <a:t>* Asks eligible/invited parents if they filled out the WVP</a:t>
          </a:r>
        </a:p>
        <a:p>
          <a:pPr lvl="0" algn="l" defTabSz="444500">
            <a:lnSpc>
              <a:spcPct val="90000"/>
            </a:lnSpc>
            <a:spcBef>
              <a:spcPct val="0"/>
            </a:spcBef>
            <a:spcAft>
              <a:spcPct val="35000"/>
            </a:spcAft>
          </a:pPr>
          <a:r>
            <a:rPr lang="en-US" sz="1000" b="0" kern="1200" dirty="0" smtClean="0"/>
            <a:t>* Ask parent for Visit Guide to make a photocopy for health care provider to use during visit and for the patient’s record</a:t>
          </a:r>
        </a:p>
        <a:p>
          <a:pPr lvl="0" algn="l" defTabSz="444500">
            <a:lnSpc>
              <a:spcPct val="90000"/>
            </a:lnSpc>
            <a:spcBef>
              <a:spcPct val="0"/>
            </a:spcBef>
            <a:spcAft>
              <a:spcPct val="35000"/>
            </a:spcAft>
          </a:pPr>
          <a:r>
            <a:rPr lang="en-US" sz="1000" b="0" kern="1200" dirty="0" smtClean="0"/>
            <a:t>* Review Visit Guide and follow up on any items appropriate for MA/RN to discuss with parent, make entries/notes in chart or electronic health record</a:t>
          </a:r>
        </a:p>
      </dsp:txBody>
      <dsp:txXfrm>
        <a:off x="3241836" y="2009335"/>
        <a:ext cx="2256711" cy="1794542"/>
      </dsp:txXfrm>
    </dsp:sp>
    <dsp:sp modelId="{59CF09CB-A0C3-42EA-A4DC-C450D0899D2F}">
      <dsp:nvSpPr>
        <dsp:cNvPr id="0" name=""/>
        <dsp:cNvSpPr/>
      </dsp:nvSpPr>
      <dsp:spPr>
        <a:xfrm>
          <a:off x="3009159" y="1083149"/>
          <a:ext cx="258311" cy="3491190"/>
        </a:xfrm>
        <a:custGeom>
          <a:avLst/>
          <a:gdLst/>
          <a:ahLst/>
          <a:cxnLst/>
          <a:rect l="0" t="0" r="0" b="0"/>
          <a:pathLst>
            <a:path>
              <a:moveTo>
                <a:pt x="0" y="0"/>
              </a:moveTo>
              <a:lnTo>
                <a:pt x="0" y="3491190"/>
              </a:lnTo>
              <a:lnTo>
                <a:pt x="258311" y="3491190"/>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63FC6B-BB79-4832-A242-5E35A4610234}">
      <dsp:nvSpPr>
        <dsp:cNvPr id="0" name=""/>
        <dsp:cNvSpPr/>
      </dsp:nvSpPr>
      <dsp:spPr>
        <a:xfrm>
          <a:off x="3267470" y="3942933"/>
          <a:ext cx="2205441" cy="1262812"/>
        </a:xfrm>
        <a:prstGeom prst="roundRect">
          <a:avLst>
            <a:gd name="adj" fmla="val 10000"/>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u="sng" kern="1200" dirty="0" smtClean="0"/>
            <a:t>Provider</a:t>
          </a:r>
        </a:p>
        <a:p>
          <a:pPr lvl="0" algn="l" defTabSz="444500">
            <a:lnSpc>
              <a:spcPct val="90000"/>
            </a:lnSpc>
            <a:spcBef>
              <a:spcPct val="0"/>
            </a:spcBef>
            <a:spcAft>
              <a:spcPct val="35000"/>
            </a:spcAft>
          </a:pPr>
          <a:r>
            <a:rPr lang="en-US" sz="1000" b="0" kern="1200" dirty="0" smtClean="0"/>
            <a:t>* Review Visit Guide and MA/RN notes, if applicable</a:t>
          </a:r>
        </a:p>
        <a:p>
          <a:pPr lvl="0" algn="l" defTabSz="444500">
            <a:lnSpc>
              <a:spcPct val="90000"/>
            </a:lnSpc>
            <a:spcBef>
              <a:spcPct val="0"/>
            </a:spcBef>
            <a:spcAft>
              <a:spcPct val="35000"/>
            </a:spcAft>
          </a:pPr>
          <a:r>
            <a:rPr lang="en-US" sz="1000" b="0" kern="1200" dirty="0" smtClean="0"/>
            <a:t>* Address parent’s concerns, priorities and health screening flags</a:t>
          </a:r>
        </a:p>
        <a:p>
          <a:pPr lvl="0" algn="l" defTabSz="444500">
            <a:lnSpc>
              <a:spcPct val="90000"/>
            </a:lnSpc>
            <a:spcBef>
              <a:spcPct val="0"/>
            </a:spcBef>
            <a:spcAft>
              <a:spcPct val="35000"/>
            </a:spcAft>
          </a:pPr>
          <a:r>
            <a:rPr lang="en-US" sz="1000" b="0" kern="1200" dirty="0" smtClean="0"/>
            <a:t>* Guide parent to parent education materials on website</a:t>
          </a:r>
        </a:p>
      </dsp:txBody>
      <dsp:txXfrm>
        <a:off x="3267470" y="3942933"/>
        <a:ext cx="2205441" cy="1262812"/>
      </dsp:txXfrm>
    </dsp:sp>
    <dsp:sp modelId="{A2CB6C0D-B30E-4FF1-B005-FAAA9D588857}">
      <dsp:nvSpPr>
        <dsp:cNvPr id="0" name=""/>
        <dsp:cNvSpPr/>
      </dsp:nvSpPr>
      <dsp:spPr>
        <a:xfrm>
          <a:off x="5637217" y="539542"/>
          <a:ext cx="2283917" cy="559628"/>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After Visit</a:t>
          </a:r>
          <a:endParaRPr lang="en-US" sz="2000" kern="1200" dirty="0"/>
        </a:p>
      </dsp:txBody>
      <dsp:txXfrm>
        <a:off x="5637217" y="539542"/>
        <a:ext cx="2283917" cy="559628"/>
      </dsp:txXfrm>
    </dsp:sp>
    <dsp:sp modelId="{1F70920B-877E-4146-866D-50E1C66F7F42}">
      <dsp:nvSpPr>
        <dsp:cNvPr id="0" name=""/>
        <dsp:cNvSpPr/>
      </dsp:nvSpPr>
      <dsp:spPr>
        <a:xfrm>
          <a:off x="5865609" y="1099171"/>
          <a:ext cx="252482" cy="531987"/>
        </a:xfrm>
        <a:custGeom>
          <a:avLst/>
          <a:gdLst/>
          <a:ahLst/>
          <a:cxnLst/>
          <a:rect l="0" t="0" r="0" b="0"/>
          <a:pathLst>
            <a:path>
              <a:moveTo>
                <a:pt x="0" y="0"/>
              </a:moveTo>
              <a:lnTo>
                <a:pt x="0" y="531987"/>
              </a:lnTo>
              <a:lnTo>
                <a:pt x="252482" y="531987"/>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55C4B8-A3D9-4E2B-81D7-A6ED106ADC23}">
      <dsp:nvSpPr>
        <dsp:cNvPr id="0" name=""/>
        <dsp:cNvSpPr/>
      </dsp:nvSpPr>
      <dsp:spPr>
        <a:xfrm>
          <a:off x="6118092" y="1325324"/>
          <a:ext cx="2038204" cy="611667"/>
        </a:xfrm>
        <a:prstGeom prst="roundRect">
          <a:avLst>
            <a:gd name="adj" fmla="val 10000"/>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222250">
            <a:lnSpc>
              <a:spcPct val="90000"/>
            </a:lnSpc>
            <a:spcBef>
              <a:spcPct val="0"/>
            </a:spcBef>
            <a:spcAft>
              <a:spcPct val="35000"/>
            </a:spcAft>
          </a:pPr>
          <a:r>
            <a:rPr lang="en-US" sz="1000" b="1" u="sng" kern="1200" dirty="0" smtClean="0"/>
            <a:t>Parent</a:t>
          </a:r>
        </a:p>
        <a:p>
          <a:pPr marL="0" marR="0" lvl="0" indent="0" algn="l" defTabSz="914400" eaLnBrk="1" fontAlgn="auto" latinLnBrk="0" hangingPunct="1">
            <a:lnSpc>
              <a:spcPct val="100000"/>
            </a:lnSpc>
            <a:spcBef>
              <a:spcPct val="0"/>
            </a:spcBef>
            <a:spcAft>
              <a:spcPts val="0"/>
            </a:spcAft>
            <a:buClrTx/>
            <a:buSzTx/>
            <a:buFontTx/>
            <a:buNone/>
            <a:tabLst/>
            <a:defRPr/>
          </a:pPr>
          <a:r>
            <a:rPr lang="en-US" sz="1000" b="0" kern="1200" dirty="0" smtClean="0"/>
            <a:t>* Can go back to website for the </a:t>
          </a:r>
          <a:r>
            <a:rPr lang="en-US" sz="1000" b="1" kern="1200" dirty="0" smtClean="0"/>
            <a:t>educational materials </a:t>
          </a:r>
          <a:r>
            <a:rPr lang="en-US" sz="1000" b="0" kern="1200" dirty="0" smtClean="0"/>
            <a:t>and resources</a:t>
          </a:r>
        </a:p>
      </dsp:txBody>
      <dsp:txXfrm>
        <a:off x="6118092" y="1325324"/>
        <a:ext cx="2038204" cy="61166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E6DB1300-B454-2148-8C90-EFDD81F23514}" type="datetimeFigureOut">
              <a:rPr lang="en-US" smtClean="0"/>
              <a:pPr/>
              <a:t>12/3/2012</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FD23191E-154C-794E-BC8C-B0AE9A580BE2}" type="slidenum">
              <a:rPr lang="en-US" smtClean="0"/>
              <a:pPr/>
              <a:t>‹#›</a:t>
            </a:fld>
            <a:endParaRPr lang="en-US"/>
          </a:p>
        </p:txBody>
      </p:sp>
    </p:spTree>
    <p:extLst>
      <p:ext uri="{BB962C8B-B14F-4D97-AF65-F5344CB8AC3E}">
        <p14:creationId xmlns:p14="http://schemas.microsoft.com/office/powerpoint/2010/main" xmlns="" val="1937728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39C0B0AC-CA17-0B4E-89FE-FEDBEE756A59}" type="datetimeFigureOut">
              <a:rPr lang="en-US" smtClean="0"/>
              <a:pPr/>
              <a:t>12/3/2012</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A7B3B577-7273-6744-ADBD-F50DED8C5ABF}" type="slidenum">
              <a:rPr lang="en-US" smtClean="0"/>
              <a:pPr/>
              <a:t>‹#›</a:t>
            </a:fld>
            <a:endParaRPr lang="en-US"/>
          </a:p>
        </p:txBody>
      </p:sp>
    </p:spTree>
    <p:extLst>
      <p:ext uri="{BB962C8B-B14F-4D97-AF65-F5344CB8AC3E}">
        <p14:creationId xmlns:p14="http://schemas.microsoft.com/office/powerpoint/2010/main" xmlns="" val="24073901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59587E-0522-0C4E-B5D8-01652C642578}" type="datetime2">
              <a:rPr lang="en-US" smtClean="0"/>
              <a:pPr/>
              <a:t>Monday, December 03, 2012</a:t>
            </a:fld>
            <a:endParaRPr lang="en-US"/>
          </a:p>
        </p:txBody>
      </p:sp>
      <p:sp>
        <p:nvSpPr>
          <p:cNvPr id="5" name="Footer Placeholder 4"/>
          <p:cNvSpPr>
            <a:spLocks noGrp="1"/>
          </p:cNvSpPr>
          <p:nvPr>
            <p:ph type="ftr" sz="quarter" idx="11"/>
          </p:nvPr>
        </p:nvSpPr>
        <p:spPr/>
        <p:txBody>
          <a:bodyPr/>
          <a:lstStyle/>
          <a:p>
            <a:pPr algn="r"/>
            <a:r>
              <a:rPr lang="en-US" smtClean="0"/>
              <a:t>Well Visit Planner Webinar December 3, 2012</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4051C-5FFB-B142-A6D4-4B1FC8C815D4}" type="datetime2">
              <a:rPr lang="en-US" smtClean="0"/>
              <a:pPr/>
              <a:t>Monday, December 03, 2012</a:t>
            </a:fld>
            <a:endParaRPr lang="en-US"/>
          </a:p>
        </p:txBody>
      </p:sp>
      <p:sp>
        <p:nvSpPr>
          <p:cNvPr id="5" name="Footer Placeholder 4"/>
          <p:cNvSpPr>
            <a:spLocks noGrp="1"/>
          </p:cNvSpPr>
          <p:nvPr>
            <p:ph type="ftr" sz="quarter" idx="11"/>
          </p:nvPr>
        </p:nvSpPr>
        <p:spPr/>
        <p:txBody>
          <a:bodyPr/>
          <a:lstStyle/>
          <a:p>
            <a:pPr algn="r"/>
            <a:r>
              <a:rPr lang="en-US" smtClean="0"/>
              <a:t>Well Visit Planner Webinar December 3, 2012</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8960C4-9D6F-3846-A6DA-BBD21CDBE43C}" type="datetime2">
              <a:rPr lang="en-US" smtClean="0"/>
              <a:pPr/>
              <a:t>Monday, December 03, 2012</a:t>
            </a:fld>
            <a:endParaRPr lang="en-US"/>
          </a:p>
        </p:txBody>
      </p:sp>
      <p:sp>
        <p:nvSpPr>
          <p:cNvPr id="5" name="Footer Placeholder 4"/>
          <p:cNvSpPr>
            <a:spLocks noGrp="1"/>
          </p:cNvSpPr>
          <p:nvPr>
            <p:ph type="ftr" sz="quarter" idx="11"/>
          </p:nvPr>
        </p:nvSpPr>
        <p:spPr/>
        <p:txBody>
          <a:bodyPr/>
          <a:lstStyle/>
          <a:p>
            <a:pPr algn="r"/>
            <a:r>
              <a:rPr lang="en-US" smtClean="0"/>
              <a:t>Well Visit Planner Webinar December 3, 2012</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6500C-718A-D344-9026-1E22D647BAC3}" type="datetime2">
              <a:rPr lang="en-US" smtClean="0"/>
              <a:pPr/>
              <a:t>Monday, December 03, 2012</a:t>
            </a:fld>
            <a:endParaRPr lang="en-US"/>
          </a:p>
        </p:txBody>
      </p:sp>
      <p:sp>
        <p:nvSpPr>
          <p:cNvPr id="5" name="Footer Placeholder 4"/>
          <p:cNvSpPr>
            <a:spLocks noGrp="1"/>
          </p:cNvSpPr>
          <p:nvPr>
            <p:ph type="ftr" sz="quarter" idx="11"/>
          </p:nvPr>
        </p:nvSpPr>
        <p:spPr/>
        <p:txBody>
          <a:bodyPr/>
          <a:lstStyle/>
          <a:p>
            <a:pPr algn="r"/>
            <a:r>
              <a:rPr lang="en-US" smtClean="0"/>
              <a:t>Well Visit Planner Webinar December 3, 2012</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517FF1-7478-D94A-B11C-E920B91BE274}" type="datetime2">
              <a:rPr lang="en-US" smtClean="0"/>
              <a:pPr/>
              <a:t>Monday, December 03, 2012</a:t>
            </a:fld>
            <a:endParaRPr lang="en-US"/>
          </a:p>
        </p:txBody>
      </p:sp>
      <p:sp>
        <p:nvSpPr>
          <p:cNvPr id="5" name="Footer Placeholder 4"/>
          <p:cNvSpPr>
            <a:spLocks noGrp="1"/>
          </p:cNvSpPr>
          <p:nvPr>
            <p:ph type="ftr" sz="quarter" idx="11"/>
          </p:nvPr>
        </p:nvSpPr>
        <p:spPr/>
        <p:txBody>
          <a:bodyPr/>
          <a:lstStyle/>
          <a:p>
            <a:pPr algn="r"/>
            <a:r>
              <a:rPr lang="en-US" smtClean="0"/>
              <a:t>Well Visit Planner Webinar December 3, 2012</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98E0AE-EA19-424A-8796-102E3B5AAC0A}" type="datetime2">
              <a:rPr lang="en-US" smtClean="0"/>
              <a:pPr/>
              <a:t>Monday, December 03, 2012</a:t>
            </a:fld>
            <a:endParaRPr lang="en-US"/>
          </a:p>
        </p:txBody>
      </p:sp>
      <p:sp>
        <p:nvSpPr>
          <p:cNvPr id="6" name="Footer Placeholder 5"/>
          <p:cNvSpPr>
            <a:spLocks noGrp="1"/>
          </p:cNvSpPr>
          <p:nvPr>
            <p:ph type="ftr" sz="quarter" idx="11"/>
          </p:nvPr>
        </p:nvSpPr>
        <p:spPr/>
        <p:txBody>
          <a:bodyPr/>
          <a:lstStyle/>
          <a:p>
            <a:pPr algn="r"/>
            <a:r>
              <a:rPr lang="en-US" smtClean="0"/>
              <a:t>Well Visit Planner Webinar December 3, 2012</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1F28C0-15B6-DB4D-823C-F0C2C19D6CA6}" type="datetime2">
              <a:rPr lang="en-US" smtClean="0"/>
              <a:pPr/>
              <a:t>Monday, December 03, 2012</a:t>
            </a:fld>
            <a:endParaRPr lang="en-US"/>
          </a:p>
        </p:txBody>
      </p:sp>
      <p:sp>
        <p:nvSpPr>
          <p:cNvPr id="8" name="Footer Placeholder 7"/>
          <p:cNvSpPr>
            <a:spLocks noGrp="1"/>
          </p:cNvSpPr>
          <p:nvPr>
            <p:ph type="ftr" sz="quarter" idx="11"/>
          </p:nvPr>
        </p:nvSpPr>
        <p:spPr/>
        <p:txBody>
          <a:bodyPr/>
          <a:lstStyle/>
          <a:p>
            <a:pPr algn="r"/>
            <a:r>
              <a:rPr lang="en-US" smtClean="0"/>
              <a:t>Well Visit Planner Webinar December 3, 2012</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CF5FF5-C070-B04C-90DB-4258C02957D4}" type="datetime2">
              <a:rPr lang="en-US" smtClean="0"/>
              <a:pPr/>
              <a:t>Monday, December 03, 2012</a:t>
            </a:fld>
            <a:endParaRPr lang="en-US"/>
          </a:p>
        </p:txBody>
      </p:sp>
      <p:sp>
        <p:nvSpPr>
          <p:cNvPr id="4" name="Footer Placeholder 3"/>
          <p:cNvSpPr>
            <a:spLocks noGrp="1"/>
          </p:cNvSpPr>
          <p:nvPr>
            <p:ph type="ftr" sz="quarter" idx="11"/>
          </p:nvPr>
        </p:nvSpPr>
        <p:spPr/>
        <p:txBody>
          <a:bodyPr/>
          <a:lstStyle/>
          <a:p>
            <a:pPr algn="r"/>
            <a:r>
              <a:rPr lang="en-US" smtClean="0"/>
              <a:t>Well Visit Planner Webinar December 3, 2012</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2DEDC-7BEA-344C-A595-107E0B2B65C1}" type="datetime2">
              <a:rPr lang="en-US" smtClean="0"/>
              <a:pPr/>
              <a:t>Monday, December 03, 2012</a:t>
            </a:fld>
            <a:endParaRPr lang="en-US"/>
          </a:p>
        </p:txBody>
      </p:sp>
      <p:sp>
        <p:nvSpPr>
          <p:cNvPr id="3" name="Footer Placeholder 2"/>
          <p:cNvSpPr>
            <a:spLocks noGrp="1"/>
          </p:cNvSpPr>
          <p:nvPr>
            <p:ph type="ftr" sz="quarter" idx="11"/>
          </p:nvPr>
        </p:nvSpPr>
        <p:spPr/>
        <p:txBody>
          <a:bodyPr/>
          <a:lstStyle/>
          <a:p>
            <a:pPr algn="r"/>
            <a:r>
              <a:rPr lang="en-US" smtClean="0"/>
              <a:t>Well Visit Planner Webinar December 3, 2012</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FA4ADA-1B8C-E249-B7BF-E6816A2CB678}" type="datetime2">
              <a:rPr lang="en-US" smtClean="0"/>
              <a:pPr/>
              <a:t>Monday, December 03, 2012</a:t>
            </a:fld>
            <a:endParaRPr lang="en-US"/>
          </a:p>
        </p:txBody>
      </p:sp>
      <p:sp>
        <p:nvSpPr>
          <p:cNvPr id="6" name="Footer Placeholder 5"/>
          <p:cNvSpPr>
            <a:spLocks noGrp="1"/>
          </p:cNvSpPr>
          <p:nvPr>
            <p:ph type="ftr" sz="quarter" idx="11"/>
          </p:nvPr>
        </p:nvSpPr>
        <p:spPr/>
        <p:txBody>
          <a:bodyPr/>
          <a:lstStyle/>
          <a:p>
            <a:pPr algn="r"/>
            <a:r>
              <a:rPr lang="en-US" smtClean="0"/>
              <a:t>Well Visit Planner Webinar December 3, 2012</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7B952-2E17-7C4F-B94B-8E05494F9EB6}" type="datetime2">
              <a:rPr lang="en-US" smtClean="0"/>
              <a:pPr/>
              <a:t>Monday, December 03, 2012</a:t>
            </a:fld>
            <a:endParaRPr lang="en-US"/>
          </a:p>
        </p:txBody>
      </p:sp>
      <p:sp>
        <p:nvSpPr>
          <p:cNvPr id="6" name="Footer Placeholder 5"/>
          <p:cNvSpPr>
            <a:spLocks noGrp="1"/>
          </p:cNvSpPr>
          <p:nvPr>
            <p:ph type="ftr" sz="quarter" idx="11"/>
          </p:nvPr>
        </p:nvSpPr>
        <p:spPr/>
        <p:txBody>
          <a:bodyPr/>
          <a:lstStyle/>
          <a:p>
            <a:pPr algn="r"/>
            <a:r>
              <a:rPr lang="en-US" smtClean="0"/>
              <a:t>Well Visit Planner Webinar December 3, 2012</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CA1469F-ECDE-D440-B176-80A709F1E720}" type="datetime2">
              <a:rPr lang="en-US" smtClean="0"/>
              <a:pPr/>
              <a:t>Monday, December 03, 2012</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r>
              <a:rPr lang="en-US" smtClean="0"/>
              <a:t>Well Visit Planner Webinar December 3, 2012</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wellvisitplanner.org/" TargetMode="Externa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hyperlink" Target="http://youtu.be/eG-fFjfyqnY" TargetMode="Externa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emf"/><Relationship Id="rId7" Type="http://schemas.openxmlformats.org/officeDocument/2006/relationships/diagramColors" Target="../diagrams/colors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emf"/><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emf"/><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48151" y="4371492"/>
            <a:ext cx="4600574" cy="2324100"/>
          </a:xfrm>
        </p:spPr>
        <p:txBody>
          <a:bodyPr>
            <a:normAutofit/>
          </a:bodyPr>
          <a:lstStyle/>
          <a:p>
            <a:pPr algn="ctr"/>
            <a:r>
              <a:rPr lang="en-US" dirty="0" smtClean="0"/>
              <a:t> </a:t>
            </a:r>
            <a:r>
              <a:rPr lang="en-US" i="1" dirty="0"/>
              <a:t>Engaging Parents as Partners to Customize and Improve </a:t>
            </a:r>
            <a:r>
              <a:rPr lang="en-US" i="1" dirty="0" smtClean="0"/>
              <a:t>Well-Child </a:t>
            </a:r>
            <a:r>
              <a:rPr lang="en-US" i="1" dirty="0"/>
              <a:t>Care for Young Children and their </a:t>
            </a:r>
            <a:r>
              <a:rPr lang="en-US" i="1" dirty="0" smtClean="0"/>
              <a:t>Families (www.wellvisitplanner.org)</a:t>
            </a:r>
          </a:p>
          <a:p>
            <a:endParaRPr lang="en-US" dirty="0"/>
          </a:p>
        </p:txBody>
      </p:sp>
      <p:sp>
        <p:nvSpPr>
          <p:cNvPr id="4" name="Text Box 5"/>
          <p:cNvSpPr txBox="1"/>
          <p:nvPr/>
        </p:nvSpPr>
        <p:spPr>
          <a:xfrm>
            <a:off x="0" y="490830"/>
            <a:ext cx="9144000" cy="1137297"/>
          </a:xfrm>
          <a:prstGeom prst="rect">
            <a:avLst/>
          </a:prstGeom>
          <a:solidFill>
            <a:schemeClr val="bg2">
              <a:lumMod val="10000"/>
            </a:schemeClr>
          </a:solidFill>
          <a:ln>
            <a:solidFill>
              <a:schemeClr val="bg2">
                <a:lumMod val="10000"/>
              </a:schemeClr>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36576" rIns="91440" bIns="36576" numCol="1" spcCol="0" rtlCol="0" fromWordArt="0" anchor="t" anchorCtr="0" forceAA="0" compatLnSpc="1">
            <a:prstTxWarp prst="textNoShape">
              <a:avLst/>
            </a:prstTxWarp>
            <a:noAutofit/>
          </a:bodyPr>
          <a:lstStyle/>
          <a:p>
            <a:pPr marL="0" marR="0" algn="ctr">
              <a:spcBef>
                <a:spcPts val="0"/>
              </a:spcBef>
              <a:spcAft>
                <a:spcPts val="0"/>
              </a:spcAft>
            </a:pPr>
            <a:r>
              <a:rPr lang="en-US" sz="1100">
                <a:solidFill>
                  <a:srgbClr val="FFFFFF"/>
                </a:solidFill>
                <a:effectLst/>
                <a:ea typeface="ＭＳ 明朝"/>
                <a:cs typeface="Times New Roman"/>
              </a:rPr>
              <a:t> </a:t>
            </a:r>
            <a:endParaRPr lang="en-US" sz="1200">
              <a:effectLst/>
              <a:ea typeface="ＭＳ 明朝"/>
              <a:cs typeface="Times New Roman"/>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bwMode="auto">
          <a:xfrm>
            <a:off x="2311410" y="1628127"/>
            <a:ext cx="4459311" cy="1560300"/>
          </a:xfrm>
          <a:prstGeom prst="rect">
            <a:avLst/>
          </a:prstGeom>
          <a:noFill/>
          <a:ln>
            <a:noFill/>
          </a:ln>
          <a:extLst>
            <a:ext uri="{53640926-AAD7-44D8-BBD7-CCE9431645EC}">
              <a14:shadowObscured xmlns:a14="http://schemas.microsoft.com/office/drawing/2010/main" xmlns=""/>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3495192"/>
            <a:ext cx="4263378" cy="2772258"/>
          </a:xfrm>
          <a:prstGeom prst="rect">
            <a:avLst/>
          </a:prstGeom>
        </p:spPr>
      </p:pic>
      <p:sp>
        <p:nvSpPr>
          <p:cNvPr id="12" name="TextBox 11"/>
          <p:cNvSpPr txBox="1"/>
          <p:nvPr/>
        </p:nvSpPr>
        <p:spPr>
          <a:xfrm>
            <a:off x="876300" y="657225"/>
            <a:ext cx="7400925" cy="830997"/>
          </a:xfrm>
          <a:prstGeom prst="rect">
            <a:avLst/>
          </a:prstGeom>
          <a:noFill/>
        </p:spPr>
        <p:txBody>
          <a:bodyPr wrap="square" rtlCol="0">
            <a:spAutoFit/>
          </a:bodyPr>
          <a:lstStyle/>
          <a:p>
            <a:pPr algn="ctr"/>
            <a:r>
              <a:rPr lang="en-US" sz="2400" dirty="0" smtClean="0">
                <a:solidFill>
                  <a:schemeClr val="bg1"/>
                </a:solidFill>
              </a:rPr>
              <a:t>The Well Visit Planner Orientation Webinar</a:t>
            </a:r>
          </a:p>
          <a:p>
            <a:pPr algn="ctr"/>
            <a:r>
              <a:rPr lang="en-US" sz="2400" dirty="0" smtClean="0">
                <a:solidFill>
                  <a:schemeClr val="bg1"/>
                </a:solidFill>
              </a:rPr>
              <a:t>December 3, 2012</a:t>
            </a:r>
            <a:endParaRPr lang="en-US" sz="2400" dirty="0">
              <a:solidFill>
                <a:schemeClr val="bg1"/>
              </a:solidFill>
            </a:endParaRPr>
          </a:p>
        </p:txBody>
      </p:sp>
    </p:spTree>
    <p:extLst>
      <p:ext uri="{BB962C8B-B14F-4D97-AF65-F5344CB8AC3E}">
        <p14:creationId xmlns:p14="http://schemas.microsoft.com/office/powerpoint/2010/main" xmlns="" val="902270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140"/>
            <a:ext cx="8229600" cy="990600"/>
          </a:xfrm>
        </p:spPr>
        <p:txBody>
          <a:bodyPr/>
          <a:lstStyle/>
          <a:p>
            <a:r>
              <a:rPr lang="en-US" dirty="0" smtClean="0"/>
              <a:t>Development &amp; Feasibility (1)</a:t>
            </a:r>
            <a:endParaRPr lang="en-US" dirty="0"/>
          </a:p>
        </p:txBody>
      </p:sp>
      <p:sp>
        <p:nvSpPr>
          <p:cNvPr id="3" name="Content Placeholder 2"/>
          <p:cNvSpPr>
            <a:spLocks noGrp="1"/>
          </p:cNvSpPr>
          <p:nvPr>
            <p:ph idx="1"/>
          </p:nvPr>
        </p:nvSpPr>
        <p:spPr>
          <a:xfrm>
            <a:off x="361950" y="1647838"/>
            <a:ext cx="8420100" cy="4244071"/>
          </a:xfrm>
        </p:spPr>
        <p:txBody>
          <a:bodyPr>
            <a:normAutofit fontScale="85000" lnSpcReduction="10000"/>
          </a:bodyPr>
          <a:lstStyle/>
          <a:p>
            <a:r>
              <a:rPr lang="en-US" b="1" dirty="0" smtClean="0"/>
              <a:t>Research: </a:t>
            </a:r>
          </a:p>
          <a:p>
            <a:pPr lvl="1"/>
            <a:r>
              <a:rPr lang="en-US" dirty="0" smtClean="0"/>
              <a:t>Developed </a:t>
            </a:r>
            <a:r>
              <a:rPr lang="en-US" dirty="0"/>
              <a:t>and </a:t>
            </a:r>
            <a:r>
              <a:rPr lang="en-US" dirty="0" smtClean="0"/>
              <a:t>tested over 4 years </a:t>
            </a:r>
            <a:r>
              <a:rPr lang="en-US" dirty="0"/>
              <a:t>by the </a:t>
            </a:r>
            <a:r>
              <a:rPr lang="en-US" dirty="0" smtClean="0"/>
              <a:t>CAHMI for </a:t>
            </a:r>
            <a:r>
              <a:rPr lang="en-US" dirty="0"/>
              <a:t>use in pediatric </a:t>
            </a:r>
            <a:r>
              <a:rPr lang="en-US" dirty="0" smtClean="0"/>
              <a:t>practices to assess: (1) Feasibility; (2) Acceptability; (3) Implementation Requirements; (4) Impact</a:t>
            </a:r>
          </a:p>
          <a:p>
            <a:pPr lvl="1"/>
            <a:r>
              <a:rPr lang="en-US" dirty="0" smtClean="0"/>
              <a:t>Drew on prior knowledge of using the online Promoting Healthy Development Survey to assess quality of well child care in practices</a:t>
            </a:r>
          </a:p>
          <a:p>
            <a:pPr lvl="1"/>
            <a:r>
              <a:rPr lang="en-US" dirty="0" smtClean="0"/>
              <a:t>Funded through an R40 grant from the federal Maternal and Child Health Bureau with additional MCHB support to complete the public use website for dissemination</a:t>
            </a:r>
          </a:p>
          <a:p>
            <a:r>
              <a:rPr lang="en-US" b="1" dirty="0" smtClean="0"/>
              <a:t>Content</a:t>
            </a:r>
            <a:r>
              <a:rPr lang="en-US" dirty="0" smtClean="0"/>
              <a:t>:</a:t>
            </a:r>
          </a:p>
          <a:p>
            <a:pPr lvl="1"/>
            <a:r>
              <a:rPr lang="en-US" dirty="0" smtClean="0"/>
              <a:t>Anchored </a:t>
            </a:r>
            <a:r>
              <a:rPr lang="en-US" dirty="0"/>
              <a:t>to the American Academy of Pediatrics’ Bright Futures Guidelines for Health Supervision of Infants, Children and Adolescents, 3</a:t>
            </a:r>
            <a:r>
              <a:rPr lang="en-US" baseline="30000" dirty="0"/>
              <a:t>rd</a:t>
            </a:r>
            <a:r>
              <a:rPr lang="en-US" dirty="0"/>
              <a:t> </a:t>
            </a:r>
            <a:r>
              <a:rPr lang="en-US" dirty="0" smtClean="0"/>
              <a:t>edition</a:t>
            </a:r>
          </a:p>
          <a:p>
            <a:r>
              <a:rPr lang="en-US" b="1" dirty="0" smtClean="0"/>
              <a:t>Advisors:</a:t>
            </a:r>
          </a:p>
          <a:p>
            <a:pPr lvl="1"/>
            <a:r>
              <a:rPr lang="en-US" dirty="0" smtClean="0"/>
              <a:t>National </a:t>
            </a:r>
            <a:r>
              <a:rPr lang="en-US" dirty="0"/>
              <a:t>experts, families and pediatric providers collaborated in the design, </a:t>
            </a:r>
            <a:r>
              <a:rPr lang="en-US" dirty="0" smtClean="0"/>
              <a:t>content specification, all aspects of development, implementation and </a:t>
            </a:r>
            <a:r>
              <a:rPr lang="en-US" dirty="0"/>
              <a:t>testing of the WVP tools </a:t>
            </a:r>
            <a:endParaRPr lang="en-US" dirty="0" smtClean="0"/>
          </a:p>
          <a:p>
            <a:pPr lvl="1"/>
            <a:r>
              <a:rPr lang="en-US" dirty="0" smtClean="0"/>
              <a:t>Goals: ensure </a:t>
            </a:r>
            <a:r>
              <a:rPr lang="en-US" dirty="0"/>
              <a:t>feasibility and to optimize impact on the quality and efficiency of the well child visit for parents, children and provider teams</a:t>
            </a:r>
          </a:p>
          <a:p>
            <a:endParaRPr lang="en-US" dirty="0" smtClean="0"/>
          </a:p>
          <a:p>
            <a:pPr marL="0" indent="0">
              <a:buNone/>
            </a:pPr>
            <a:endParaRPr lang="en-US" dirty="0"/>
          </a:p>
        </p:txBody>
      </p:sp>
      <p:sp>
        <p:nvSpPr>
          <p:cNvPr id="4" name="Text Box 5"/>
          <p:cNvSpPr txBox="1"/>
          <p:nvPr/>
        </p:nvSpPr>
        <p:spPr>
          <a:xfrm>
            <a:off x="0" y="246044"/>
            <a:ext cx="9144000" cy="532666"/>
          </a:xfrm>
          <a:prstGeom prst="rect">
            <a:avLst/>
          </a:prstGeom>
          <a:solidFill>
            <a:schemeClr val="bg2">
              <a:lumMod val="10000"/>
            </a:schemeClr>
          </a:solidFill>
          <a:ln>
            <a:solidFill>
              <a:schemeClr val="bg2">
                <a:lumMod val="10000"/>
              </a:schemeClr>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36576" rIns="91440" bIns="36576" numCol="1" spcCol="0" rtlCol="0" fromWordArt="0" anchor="t" anchorCtr="0" forceAA="0" compatLnSpc="1">
            <a:prstTxWarp prst="textNoShape">
              <a:avLst/>
            </a:prstTxWarp>
            <a:noAutofit/>
          </a:bodyPr>
          <a:lstStyle/>
          <a:p>
            <a:pPr marL="0" marR="0" algn="ctr">
              <a:spcBef>
                <a:spcPts val="0"/>
              </a:spcBef>
              <a:spcAft>
                <a:spcPts val="0"/>
              </a:spcAft>
            </a:pPr>
            <a:r>
              <a:rPr lang="en-US" sz="1100">
                <a:solidFill>
                  <a:srgbClr val="FFFFFF"/>
                </a:solidFill>
                <a:effectLst/>
                <a:ea typeface="ＭＳ 明朝"/>
                <a:cs typeface="Times New Roman"/>
              </a:rPr>
              <a:t> </a:t>
            </a:r>
            <a:endParaRPr lang="en-US" sz="1200">
              <a:effectLst/>
              <a:ea typeface="ＭＳ 明朝"/>
              <a:cs typeface="Times New Roman"/>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bwMode="auto">
          <a:xfrm>
            <a:off x="3506792" y="115440"/>
            <a:ext cx="2251275" cy="787714"/>
          </a:xfrm>
          <a:prstGeom prst="rect">
            <a:avLst/>
          </a:prstGeom>
          <a:noFill/>
          <a:ln>
            <a:noFill/>
          </a:ln>
          <a:extLst>
            <a:ext uri="{53640926-AAD7-44D8-BBD7-CCE9431645EC}">
              <a14:shadowObscured xmlns:a14="http://schemas.microsoft.com/office/drawing/2010/main" xmlns=""/>
            </a:ext>
          </a:extLst>
        </p:spPr>
      </p:pic>
      <p:sp>
        <p:nvSpPr>
          <p:cNvPr id="6" name="Footer Placeholder 5"/>
          <p:cNvSpPr>
            <a:spLocks noGrp="1"/>
          </p:cNvSpPr>
          <p:nvPr>
            <p:ph type="ftr" sz="quarter" idx="11"/>
          </p:nvPr>
        </p:nvSpPr>
        <p:spPr>
          <a:xfrm>
            <a:off x="4294866" y="6456666"/>
            <a:ext cx="4114800" cy="329184"/>
          </a:xfrm>
        </p:spPr>
        <p:txBody>
          <a:bodyPr/>
          <a:lstStyle/>
          <a:p>
            <a:pPr algn="r"/>
            <a:r>
              <a:rPr lang="en-US" sz="1400" dirty="0" smtClean="0">
                <a:solidFill>
                  <a:schemeClr val="bg2">
                    <a:lumMod val="10000"/>
                  </a:schemeClr>
                </a:solidFill>
              </a:rPr>
              <a:t>Well Visit Planner Webinar, December 3, 2012    |</a:t>
            </a:r>
            <a:endParaRPr lang="en-US" sz="1400" dirty="0">
              <a:solidFill>
                <a:schemeClr val="bg2">
                  <a:lumMod val="10000"/>
                </a:schemeClr>
              </a:solidFill>
            </a:endParaRPr>
          </a:p>
        </p:txBody>
      </p:sp>
      <p:sp>
        <p:nvSpPr>
          <p:cNvPr id="7" name="Slide Number Placeholder 6"/>
          <p:cNvSpPr>
            <a:spLocks noGrp="1"/>
          </p:cNvSpPr>
          <p:nvPr>
            <p:ph type="sldNum" sz="quarter" idx="12"/>
          </p:nvPr>
        </p:nvSpPr>
        <p:spPr>
          <a:xfrm>
            <a:off x="8457004" y="6456666"/>
            <a:ext cx="1066800" cy="329184"/>
          </a:xfrm>
        </p:spPr>
        <p:txBody>
          <a:bodyPr/>
          <a:lstStyle/>
          <a:p>
            <a:fld id="{0CFEC368-1D7A-4F81-ABF6-AE0E36BAF64C}" type="slidenum">
              <a:rPr lang="en-US" smtClean="0">
                <a:solidFill>
                  <a:schemeClr val="bg2">
                    <a:lumMod val="10000"/>
                  </a:schemeClr>
                </a:solidFill>
              </a:rPr>
              <a:pPr/>
              <a:t>10</a:t>
            </a:fld>
            <a:endParaRPr lang="en-US" dirty="0">
              <a:solidFill>
                <a:schemeClr val="bg2">
                  <a:lumMod val="10000"/>
                </a:schemeClr>
              </a:solidFill>
            </a:endParaRPr>
          </a:p>
        </p:txBody>
      </p:sp>
      <p:pic>
        <p:nvPicPr>
          <p:cNvPr id="8" name="Picture 7"/>
          <p:cNvPicPr>
            <a:picLocks noChangeAspect="1"/>
          </p:cNvPicPr>
          <p:nvPr/>
        </p:nvPicPr>
        <p:blipFill>
          <a:blip r:embed="rId3" cstate="print"/>
          <a:stretch>
            <a:fillRect/>
          </a:stretch>
        </p:blipFill>
        <p:spPr>
          <a:xfrm>
            <a:off x="-89529" y="5891909"/>
            <a:ext cx="2254215" cy="966092"/>
          </a:xfrm>
          <a:prstGeom prst="rect">
            <a:avLst/>
          </a:prstGeom>
        </p:spPr>
      </p:pic>
    </p:spTree>
    <p:extLst>
      <p:ext uri="{BB962C8B-B14F-4D97-AF65-F5344CB8AC3E}">
        <p14:creationId xmlns:p14="http://schemas.microsoft.com/office/powerpoint/2010/main" xmlns="" val="1095786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140"/>
            <a:ext cx="8229600" cy="990600"/>
          </a:xfrm>
        </p:spPr>
        <p:txBody>
          <a:bodyPr/>
          <a:lstStyle/>
          <a:p>
            <a:r>
              <a:rPr lang="en-US" dirty="0" smtClean="0"/>
              <a:t>Development &amp; Feasibility (2)</a:t>
            </a:r>
            <a:endParaRPr lang="en-US" dirty="0"/>
          </a:p>
        </p:txBody>
      </p:sp>
      <p:sp>
        <p:nvSpPr>
          <p:cNvPr id="3" name="Content Placeholder 2"/>
          <p:cNvSpPr>
            <a:spLocks noGrp="1"/>
          </p:cNvSpPr>
          <p:nvPr>
            <p:ph idx="1"/>
          </p:nvPr>
        </p:nvSpPr>
        <p:spPr>
          <a:xfrm>
            <a:off x="457200" y="1571638"/>
            <a:ext cx="8229600" cy="4320271"/>
          </a:xfrm>
        </p:spPr>
        <p:txBody>
          <a:bodyPr>
            <a:normAutofit fontScale="92500"/>
          </a:bodyPr>
          <a:lstStyle/>
          <a:p>
            <a:r>
              <a:rPr lang="en-US" dirty="0" smtClean="0"/>
              <a:t>Initial </a:t>
            </a:r>
            <a:r>
              <a:rPr lang="en-US" dirty="0"/>
              <a:t>testing documented improvements to provider office work </a:t>
            </a:r>
            <a:r>
              <a:rPr lang="en-US" dirty="0" smtClean="0"/>
              <a:t>flow, patient </a:t>
            </a:r>
            <a:r>
              <a:rPr lang="en-US" dirty="0"/>
              <a:t>engagement and experience and quality of </a:t>
            </a:r>
            <a:r>
              <a:rPr lang="en-US" dirty="0" smtClean="0"/>
              <a:t>care</a:t>
            </a:r>
          </a:p>
          <a:p>
            <a:pPr lvl="1"/>
            <a:r>
              <a:rPr lang="en-US" sz="2400" dirty="0"/>
              <a:t>Over 92% of the 3000 parents included in the initial </a:t>
            </a:r>
            <a:r>
              <a:rPr lang="en-US" sz="2400" dirty="0" smtClean="0"/>
              <a:t>testing reported:</a:t>
            </a:r>
          </a:p>
          <a:p>
            <a:pPr lvl="2"/>
            <a:r>
              <a:rPr lang="en-US" sz="2000" dirty="0" smtClean="0"/>
              <a:t>They </a:t>
            </a:r>
            <a:r>
              <a:rPr lang="en-US" sz="2000" dirty="0"/>
              <a:t>would recommend the tool to other </a:t>
            </a:r>
            <a:r>
              <a:rPr lang="en-US" sz="2000" dirty="0" smtClean="0"/>
              <a:t>parents</a:t>
            </a:r>
          </a:p>
          <a:p>
            <a:pPr lvl="2"/>
            <a:r>
              <a:rPr lang="en-US" sz="2000" dirty="0" smtClean="0"/>
              <a:t>They were comfortable with </a:t>
            </a:r>
            <a:r>
              <a:rPr lang="en-US" sz="2000" dirty="0"/>
              <a:t>time required to complete the tool </a:t>
            </a:r>
            <a:endParaRPr lang="en-US" sz="2000" dirty="0" smtClean="0"/>
          </a:p>
          <a:p>
            <a:pPr lvl="2"/>
            <a:r>
              <a:rPr lang="en-US" sz="2000" dirty="0" smtClean="0"/>
              <a:t>Tool helped </a:t>
            </a:r>
            <a:r>
              <a:rPr lang="en-US" sz="2000" dirty="0"/>
              <a:t>them understand goals for each well visit and prioritize topics for discussion with their child’s health care </a:t>
            </a:r>
            <a:r>
              <a:rPr lang="en-US" sz="2000" dirty="0" smtClean="0"/>
              <a:t>providers</a:t>
            </a:r>
          </a:p>
          <a:p>
            <a:r>
              <a:rPr lang="en-US" dirty="0" smtClean="0"/>
              <a:t>The </a:t>
            </a:r>
            <a:r>
              <a:rPr lang="en-US" dirty="0"/>
              <a:t>WVP was </a:t>
            </a:r>
            <a:r>
              <a:rPr lang="en-US" dirty="0" smtClean="0"/>
              <a:t>recognized </a:t>
            </a:r>
            <a:r>
              <a:rPr lang="en-US" dirty="0"/>
              <a:t>in the Health 2.0/Academy Health 2012 Relevant Evidence to Advance Care and Health </a:t>
            </a:r>
            <a:r>
              <a:rPr lang="en-US" dirty="0" smtClean="0"/>
              <a:t>competition</a:t>
            </a:r>
          </a:p>
          <a:p>
            <a:r>
              <a:rPr lang="en-US" dirty="0" smtClean="0"/>
              <a:t>Relevant to meaningful use and maintenance of certification</a:t>
            </a:r>
            <a:endParaRPr lang="en-US" dirty="0"/>
          </a:p>
        </p:txBody>
      </p:sp>
      <p:sp>
        <p:nvSpPr>
          <p:cNvPr id="4" name="Text Box 5"/>
          <p:cNvSpPr txBox="1"/>
          <p:nvPr/>
        </p:nvSpPr>
        <p:spPr>
          <a:xfrm>
            <a:off x="0" y="246044"/>
            <a:ext cx="9144000" cy="532666"/>
          </a:xfrm>
          <a:prstGeom prst="rect">
            <a:avLst/>
          </a:prstGeom>
          <a:solidFill>
            <a:schemeClr val="bg2">
              <a:lumMod val="10000"/>
            </a:schemeClr>
          </a:solidFill>
          <a:ln>
            <a:solidFill>
              <a:schemeClr val="bg2">
                <a:lumMod val="10000"/>
              </a:schemeClr>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36576" rIns="91440" bIns="36576" numCol="1" spcCol="0" rtlCol="0" fromWordArt="0" anchor="t" anchorCtr="0" forceAA="0" compatLnSpc="1">
            <a:prstTxWarp prst="textNoShape">
              <a:avLst/>
            </a:prstTxWarp>
            <a:noAutofit/>
          </a:bodyPr>
          <a:lstStyle/>
          <a:p>
            <a:pPr marL="0" marR="0" algn="ctr">
              <a:spcBef>
                <a:spcPts val="0"/>
              </a:spcBef>
              <a:spcAft>
                <a:spcPts val="0"/>
              </a:spcAft>
            </a:pPr>
            <a:r>
              <a:rPr lang="en-US" sz="1100">
                <a:solidFill>
                  <a:srgbClr val="FFFFFF"/>
                </a:solidFill>
                <a:effectLst/>
                <a:ea typeface="ＭＳ 明朝"/>
                <a:cs typeface="Times New Roman"/>
              </a:rPr>
              <a:t> </a:t>
            </a:r>
            <a:endParaRPr lang="en-US" sz="1200">
              <a:effectLst/>
              <a:ea typeface="ＭＳ 明朝"/>
              <a:cs typeface="Times New Roman"/>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bwMode="auto">
          <a:xfrm>
            <a:off x="3506792" y="115440"/>
            <a:ext cx="2251275" cy="787714"/>
          </a:xfrm>
          <a:prstGeom prst="rect">
            <a:avLst/>
          </a:prstGeom>
          <a:noFill/>
          <a:ln>
            <a:noFill/>
          </a:ln>
          <a:extLst>
            <a:ext uri="{53640926-AAD7-44D8-BBD7-CCE9431645EC}">
              <a14:shadowObscured xmlns:a14="http://schemas.microsoft.com/office/drawing/2010/main" xmlns=""/>
            </a:ext>
          </a:extLst>
        </p:spPr>
      </p:pic>
      <p:sp>
        <p:nvSpPr>
          <p:cNvPr id="6" name="Footer Placeholder 5"/>
          <p:cNvSpPr>
            <a:spLocks noGrp="1"/>
          </p:cNvSpPr>
          <p:nvPr>
            <p:ph type="ftr" sz="quarter" idx="11"/>
          </p:nvPr>
        </p:nvSpPr>
        <p:spPr>
          <a:xfrm>
            <a:off x="4294866" y="6456666"/>
            <a:ext cx="4114800" cy="329184"/>
          </a:xfrm>
        </p:spPr>
        <p:txBody>
          <a:bodyPr/>
          <a:lstStyle/>
          <a:p>
            <a:pPr algn="r"/>
            <a:r>
              <a:rPr lang="en-US" sz="1400" dirty="0" smtClean="0">
                <a:solidFill>
                  <a:schemeClr val="bg2">
                    <a:lumMod val="10000"/>
                  </a:schemeClr>
                </a:solidFill>
              </a:rPr>
              <a:t>Well Visit Planner Webinar, December 3, 2012    |</a:t>
            </a:r>
            <a:endParaRPr lang="en-US" sz="1400" dirty="0">
              <a:solidFill>
                <a:schemeClr val="bg2">
                  <a:lumMod val="10000"/>
                </a:schemeClr>
              </a:solidFill>
            </a:endParaRPr>
          </a:p>
        </p:txBody>
      </p:sp>
      <p:sp>
        <p:nvSpPr>
          <p:cNvPr id="7" name="Slide Number Placeholder 6"/>
          <p:cNvSpPr>
            <a:spLocks noGrp="1"/>
          </p:cNvSpPr>
          <p:nvPr>
            <p:ph type="sldNum" sz="quarter" idx="12"/>
          </p:nvPr>
        </p:nvSpPr>
        <p:spPr>
          <a:xfrm>
            <a:off x="8457004" y="6456666"/>
            <a:ext cx="1066800" cy="329184"/>
          </a:xfrm>
        </p:spPr>
        <p:txBody>
          <a:bodyPr/>
          <a:lstStyle/>
          <a:p>
            <a:fld id="{0CFEC368-1D7A-4F81-ABF6-AE0E36BAF64C}" type="slidenum">
              <a:rPr lang="en-US" smtClean="0">
                <a:solidFill>
                  <a:schemeClr val="bg2">
                    <a:lumMod val="10000"/>
                  </a:schemeClr>
                </a:solidFill>
              </a:rPr>
              <a:pPr/>
              <a:t>11</a:t>
            </a:fld>
            <a:endParaRPr lang="en-US" dirty="0">
              <a:solidFill>
                <a:schemeClr val="bg2">
                  <a:lumMod val="10000"/>
                </a:schemeClr>
              </a:solidFill>
            </a:endParaRPr>
          </a:p>
        </p:txBody>
      </p:sp>
      <p:pic>
        <p:nvPicPr>
          <p:cNvPr id="8" name="Picture 7"/>
          <p:cNvPicPr>
            <a:picLocks noChangeAspect="1"/>
          </p:cNvPicPr>
          <p:nvPr/>
        </p:nvPicPr>
        <p:blipFill>
          <a:blip r:embed="rId3" cstate="print"/>
          <a:stretch>
            <a:fillRect/>
          </a:stretch>
        </p:blipFill>
        <p:spPr>
          <a:xfrm>
            <a:off x="-89529" y="5891909"/>
            <a:ext cx="2254215" cy="966092"/>
          </a:xfrm>
          <a:prstGeom prst="rect">
            <a:avLst/>
          </a:prstGeom>
        </p:spPr>
      </p:pic>
    </p:spTree>
    <p:extLst>
      <p:ext uri="{BB962C8B-B14F-4D97-AF65-F5344CB8AC3E}">
        <p14:creationId xmlns:p14="http://schemas.microsoft.com/office/powerpoint/2010/main" xmlns="" val="3822487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678840"/>
            <a:ext cx="8394700" cy="990600"/>
          </a:xfrm>
        </p:spPr>
        <p:txBody>
          <a:bodyPr>
            <a:normAutofit fontScale="90000"/>
          </a:bodyPr>
          <a:lstStyle/>
          <a:p>
            <a:r>
              <a:rPr lang="en-US" dirty="0" smtClean="0"/>
              <a:t>The Well Visit Planner Website: Three Steps</a:t>
            </a:r>
            <a:endParaRPr lang="en-US" dirty="0"/>
          </a:p>
        </p:txBody>
      </p:sp>
      <p:sp>
        <p:nvSpPr>
          <p:cNvPr id="4" name="Text Box 5"/>
          <p:cNvSpPr txBox="1"/>
          <p:nvPr/>
        </p:nvSpPr>
        <p:spPr>
          <a:xfrm>
            <a:off x="0" y="246044"/>
            <a:ext cx="9144000" cy="532666"/>
          </a:xfrm>
          <a:prstGeom prst="rect">
            <a:avLst/>
          </a:prstGeom>
          <a:solidFill>
            <a:schemeClr val="bg2">
              <a:lumMod val="10000"/>
            </a:schemeClr>
          </a:solidFill>
          <a:ln>
            <a:solidFill>
              <a:schemeClr val="bg2">
                <a:lumMod val="10000"/>
              </a:schemeClr>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36576" rIns="91440" bIns="36576" numCol="1" spcCol="0" rtlCol="0" fromWordArt="0" anchor="t" anchorCtr="0" forceAA="0" compatLnSpc="1">
            <a:prstTxWarp prst="textNoShape">
              <a:avLst/>
            </a:prstTxWarp>
            <a:noAutofit/>
          </a:bodyPr>
          <a:lstStyle/>
          <a:p>
            <a:pPr marL="0" marR="0" algn="ctr">
              <a:spcBef>
                <a:spcPts val="0"/>
              </a:spcBef>
              <a:spcAft>
                <a:spcPts val="0"/>
              </a:spcAft>
            </a:pPr>
            <a:r>
              <a:rPr lang="en-US" sz="1100">
                <a:solidFill>
                  <a:srgbClr val="FFFFFF"/>
                </a:solidFill>
                <a:effectLst/>
                <a:ea typeface="ＭＳ 明朝"/>
                <a:cs typeface="Times New Roman"/>
              </a:rPr>
              <a:t> </a:t>
            </a:r>
            <a:endParaRPr lang="en-US" sz="1200">
              <a:effectLst/>
              <a:ea typeface="ＭＳ 明朝"/>
              <a:cs typeface="Times New Roman"/>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bwMode="auto">
          <a:xfrm>
            <a:off x="3506792" y="115440"/>
            <a:ext cx="2251275" cy="787714"/>
          </a:xfrm>
          <a:prstGeom prst="rect">
            <a:avLst/>
          </a:prstGeom>
          <a:noFill/>
          <a:ln>
            <a:noFill/>
          </a:ln>
          <a:extLst>
            <a:ext uri="{53640926-AAD7-44D8-BBD7-CCE9431645EC}">
              <a14:shadowObscured xmlns:a14="http://schemas.microsoft.com/office/drawing/2010/main" xmlns=""/>
            </a:ext>
          </a:extLst>
        </p:spPr>
      </p:pic>
      <p:sp>
        <p:nvSpPr>
          <p:cNvPr id="6" name="Footer Placeholder 5"/>
          <p:cNvSpPr>
            <a:spLocks noGrp="1"/>
          </p:cNvSpPr>
          <p:nvPr>
            <p:ph type="ftr" sz="quarter" idx="11"/>
          </p:nvPr>
        </p:nvSpPr>
        <p:spPr>
          <a:xfrm>
            <a:off x="4294866" y="6456666"/>
            <a:ext cx="4114800" cy="329184"/>
          </a:xfrm>
        </p:spPr>
        <p:txBody>
          <a:bodyPr/>
          <a:lstStyle/>
          <a:p>
            <a:pPr algn="r"/>
            <a:r>
              <a:rPr lang="en-US" sz="1400" dirty="0" smtClean="0">
                <a:solidFill>
                  <a:schemeClr val="bg2">
                    <a:lumMod val="10000"/>
                  </a:schemeClr>
                </a:solidFill>
              </a:rPr>
              <a:t>Well Visit Planner Webinar, December 3, 2012    |</a:t>
            </a:r>
            <a:endParaRPr lang="en-US" sz="1400" dirty="0">
              <a:solidFill>
                <a:schemeClr val="bg2">
                  <a:lumMod val="10000"/>
                </a:schemeClr>
              </a:solidFill>
            </a:endParaRPr>
          </a:p>
        </p:txBody>
      </p:sp>
      <p:sp>
        <p:nvSpPr>
          <p:cNvPr id="7" name="Slide Number Placeholder 6"/>
          <p:cNvSpPr>
            <a:spLocks noGrp="1"/>
          </p:cNvSpPr>
          <p:nvPr>
            <p:ph type="sldNum" sz="quarter" idx="12"/>
          </p:nvPr>
        </p:nvSpPr>
        <p:spPr>
          <a:xfrm>
            <a:off x="8457004" y="6456666"/>
            <a:ext cx="1066800" cy="329184"/>
          </a:xfrm>
        </p:spPr>
        <p:txBody>
          <a:bodyPr/>
          <a:lstStyle/>
          <a:p>
            <a:fld id="{0CFEC368-1D7A-4F81-ABF6-AE0E36BAF64C}" type="slidenum">
              <a:rPr lang="en-US" smtClean="0">
                <a:solidFill>
                  <a:schemeClr val="bg2">
                    <a:lumMod val="10000"/>
                  </a:schemeClr>
                </a:solidFill>
              </a:rPr>
              <a:pPr/>
              <a:t>12</a:t>
            </a:fld>
            <a:endParaRPr lang="en-US" dirty="0">
              <a:solidFill>
                <a:schemeClr val="bg2">
                  <a:lumMod val="10000"/>
                </a:schemeClr>
              </a:solidFill>
            </a:endParaRPr>
          </a:p>
        </p:txBody>
      </p:sp>
      <p:pic>
        <p:nvPicPr>
          <p:cNvPr id="8" name="Picture 7"/>
          <p:cNvPicPr>
            <a:picLocks noChangeAspect="1"/>
          </p:cNvPicPr>
          <p:nvPr/>
        </p:nvPicPr>
        <p:blipFill>
          <a:blip r:embed="rId3" cstate="print"/>
          <a:stretch>
            <a:fillRect/>
          </a:stretch>
        </p:blipFill>
        <p:spPr>
          <a:xfrm>
            <a:off x="-89529" y="5891909"/>
            <a:ext cx="2254215" cy="966092"/>
          </a:xfrm>
          <a:prstGeom prst="rect">
            <a:avLst/>
          </a:prstGeom>
        </p:spPr>
      </p:pic>
      <p:pic>
        <p:nvPicPr>
          <p:cNvPr id="13" name="Picture 12"/>
          <p:cNvPicPr>
            <a:picLocks noChangeAspect="1"/>
          </p:cNvPicPr>
          <p:nvPr/>
        </p:nvPicPr>
        <p:blipFill rotWithShape="1">
          <a:blip r:embed="rId4" cstate="print"/>
          <a:srcRect t="2739" b="2972"/>
          <a:stretch/>
        </p:blipFill>
        <p:spPr>
          <a:xfrm>
            <a:off x="126371" y="2076416"/>
            <a:ext cx="4788132" cy="1551926"/>
          </a:xfrm>
          <a:prstGeom prst="rect">
            <a:avLst/>
          </a:prstGeom>
        </p:spPr>
      </p:pic>
      <p:pic>
        <p:nvPicPr>
          <p:cNvPr id="14" name="Picture 13"/>
          <p:cNvPicPr>
            <a:picLocks noChangeAspect="1"/>
          </p:cNvPicPr>
          <p:nvPr/>
        </p:nvPicPr>
        <p:blipFill rotWithShape="1">
          <a:blip r:embed="rId5" cstate="print"/>
          <a:srcRect b="6017"/>
          <a:stretch/>
        </p:blipFill>
        <p:spPr>
          <a:xfrm>
            <a:off x="2088486" y="3469626"/>
            <a:ext cx="4788131" cy="1546874"/>
          </a:xfrm>
          <a:prstGeom prst="rect">
            <a:avLst/>
          </a:prstGeom>
        </p:spPr>
      </p:pic>
      <p:pic>
        <p:nvPicPr>
          <p:cNvPr id="15" name="Picture 14"/>
          <p:cNvPicPr>
            <a:picLocks noChangeAspect="1"/>
          </p:cNvPicPr>
          <p:nvPr/>
        </p:nvPicPr>
        <p:blipFill rotWithShape="1">
          <a:blip r:embed="rId6" cstate="print"/>
          <a:srcRect t="1" b="3086"/>
          <a:stretch/>
        </p:blipFill>
        <p:spPr>
          <a:xfrm>
            <a:off x="4103692" y="4886946"/>
            <a:ext cx="4788131" cy="1595120"/>
          </a:xfrm>
          <a:prstGeom prst="rect">
            <a:avLst/>
          </a:prstGeom>
        </p:spPr>
      </p:pic>
      <p:sp>
        <p:nvSpPr>
          <p:cNvPr id="3" name="TextBox 2"/>
          <p:cNvSpPr txBox="1"/>
          <p:nvPr/>
        </p:nvSpPr>
        <p:spPr>
          <a:xfrm>
            <a:off x="292100" y="1466240"/>
            <a:ext cx="8305800" cy="584776"/>
          </a:xfrm>
          <a:prstGeom prst="rect">
            <a:avLst/>
          </a:prstGeom>
          <a:noFill/>
        </p:spPr>
        <p:txBody>
          <a:bodyPr wrap="square" rtlCol="0">
            <a:spAutoFit/>
          </a:bodyPr>
          <a:lstStyle/>
          <a:p>
            <a:r>
              <a:rPr lang="en-US" sz="1600" b="1" dirty="0"/>
              <a:t>Parents </a:t>
            </a:r>
            <a:r>
              <a:rPr lang="en-US" sz="1600" dirty="0"/>
              <a:t>of young children visit the Well-Visit Planner</a:t>
            </a:r>
            <a:r>
              <a:rPr lang="en-US" sz="1600" baseline="30000" dirty="0"/>
              <a:t>TM</a:t>
            </a:r>
            <a:r>
              <a:rPr lang="en-US" sz="1600" dirty="0"/>
              <a:t> website and complete the following steps before their child’s age-specific well visit:</a:t>
            </a:r>
          </a:p>
        </p:txBody>
      </p:sp>
    </p:spTree>
    <p:extLst>
      <p:ext uri="{BB962C8B-B14F-4D97-AF65-F5344CB8AC3E}">
        <p14:creationId xmlns:p14="http://schemas.microsoft.com/office/powerpoint/2010/main" xmlns="" val="1665600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140"/>
            <a:ext cx="8229600" cy="990600"/>
          </a:xfrm>
        </p:spPr>
        <p:txBody>
          <a:bodyPr/>
          <a:lstStyle/>
          <a:p>
            <a:r>
              <a:rPr lang="en-US" dirty="0" smtClean="0"/>
              <a:t>Flow and Content</a:t>
            </a:r>
            <a:endParaRPr lang="en-US" dirty="0"/>
          </a:p>
        </p:txBody>
      </p:sp>
      <p:sp>
        <p:nvSpPr>
          <p:cNvPr id="4" name="Text Box 5"/>
          <p:cNvSpPr txBox="1"/>
          <p:nvPr/>
        </p:nvSpPr>
        <p:spPr>
          <a:xfrm>
            <a:off x="0" y="246044"/>
            <a:ext cx="9144000" cy="532666"/>
          </a:xfrm>
          <a:prstGeom prst="rect">
            <a:avLst/>
          </a:prstGeom>
          <a:solidFill>
            <a:schemeClr val="bg2">
              <a:lumMod val="10000"/>
            </a:schemeClr>
          </a:solidFill>
          <a:ln>
            <a:solidFill>
              <a:schemeClr val="bg2">
                <a:lumMod val="10000"/>
              </a:schemeClr>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36576" rIns="91440" bIns="36576" numCol="1" spcCol="0" rtlCol="0" fromWordArt="0" anchor="t" anchorCtr="0" forceAA="0" compatLnSpc="1">
            <a:prstTxWarp prst="textNoShape">
              <a:avLst/>
            </a:prstTxWarp>
            <a:noAutofit/>
          </a:bodyPr>
          <a:lstStyle/>
          <a:p>
            <a:pPr marL="0" marR="0" algn="ctr">
              <a:spcBef>
                <a:spcPts val="0"/>
              </a:spcBef>
              <a:spcAft>
                <a:spcPts val="0"/>
              </a:spcAft>
            </a:pPr>
            <a:r>
              <a:rPr lang="en-US" sz="1100">
                <a:solidFill>
                  <a:srgbClr val="FFFFFF"/>
                </a:solidFill>
                <a:effectLst/>
                <a:ea typeface="ＭＳ 明朝"/>
                <a:cs typeface="Times New Roman"/>
              </a:rPr>
              <a:t> </a:t>
            </a:r>
            <a:endParaRPr lang="en-US" sz="1200">
              <a:effectLst/>
              <a:ea typeface="ＭＳ 明朝"/>
              <a:cs typeface="Times New Roman"/>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bwMode="auto">
          <a:xfrm>
            <a:off x="3506792" y="115440"/>
            <a:ext cx="2251275" cy="787714"/>
          </a:xfrm>
          <a:prstGeom prst="rect">
            <a:avLst/>
          </a:prstGeom>
          <a:noFill/>
          <a:ln>
            <a:noFill/>
          </a:ln>
          <a:extLst>
            <a:ext uri="{53640926-AAD7-44D8-BBD7-CCE9431645EC}">
              <a14:shadowObscured xmlns:a14="http://schemas.microsoft.com/office/drawing/2010/main" xmlns=""/>
            </a:ext>
          </a:extLst>
        </p:spPr>
      </p:pic>
      <p:sp>
        <p:nvSpPr>
          <p:cNvPr id="6" name="Footer Placeholder 5"/>
          <p:cNvSpPr>
            <a:spLocks noGrp="1"/>
          </p:cNvSpPr>
          <p:nvPr>
            <p:ph type="ftr" sz="quarter" idx="11"/>
          </p:nvPr>
        </p:nvSpPr>
        <p:spPr>
          <a:xfrm>
            <a:off x="4294866" y="6456666"/>
            <a:ext cx="4114800" cy="329184"/>
          </a:xfrm>
        </p:spPr>
        <p:txBody>
          <a:bodyPr/>
          <a:lstStyle/>
          <a:p>
            <a:pPr algn="r"/>
            <a:r>
              <a:rPr lang="en-US" sz="1400" dirty="0" smtClean="0">
                <a:solidFill>
                  <a:schemeClr val="bg2">
                    <a:lumMod val="10000"/>
                  </a:schemeClr>
                </a:solidFill>
              </a:rPr>
              <a:t>Well Visit Planner Webinar, December 3, 2012    |</a:t>
            </a:r>
            <a:endParaRPr lang="en-US" sz="1400" dirty="0">
              <a:solidFill>
                <a:schemeClr val="bg2">
                  <a:lumMod val="10000"/>
                </a:schemeClr>
              </a:solidFill>
            </a:endParaRPr>
          </a:p>
        </p:txBody>
      </p:sp>
      <p:sp>
        <p:nvSpPr>
          <p:cNvPr id="7" name="Slide Number Placeholder 6"/>
          <p:cNvSpPr>
            <a:spLocks noGrp="1"/>
          </p:cNvSpPr>
          <p:nvPr>
            <p:ph type="sldNum" sz="quarter" idx="12"/>
          </p:nvPr>
        </p:nvSpPr>
        <p:spPr>
          <a:xfrm>
            <a:off x="8457004" y="6456666"/>
            <a:ext cx="1066800" cy="329184"/>
          </a:xfrm>
        </p:spPr>
        <p:txBody>
          <a:bodyPr/>
          <a:lstStyle/>
          <a:p>
            <a:fld id="{0CFEC368-1D7A-4F81-ABF6-AE0E36BAF64C}" type="slidenum">
              <a:rPr lang="en-US" smtClean="0">
                <a:solidFill>
                  <a:schemeClr val="bg2">
                    <a:lumMod val="10000"/>
                  </a:schemeClr>
                </a:solidFill>
              </a:rPr>
              <a:pPr/>
              <a:t>13</a:t>
            </a:fld>
            <a:endParaRPr lang="en-US" dirty="0">
              <a:solidFill>
                <a:schemeClr val="bg2">
                  <a:lumMod val="10000"/>
                </a:schemeClr>
              </a:solidFill>
            </a:endParaRPr>
          </a:p>
        </p:txBody>
      </p:sp>
      <p:pic>
        <p:nvPicPr>
          <p:cNvPr id="8" name="Picture 7"/>
          <p:cNvPicPr>
            <a:picLocks noChangeAspect="1"/>
          </p:cNvPicPr>
          <p:nvPr/>
        </p:nvPicPr>
        <p:blipFill>
          <a:blip r:embed="rId3" cstate="print"/>
          <a:stretch>
            <a:fillRect/>
          </a:stretch>
        </p:blipFill>
        <p:spPr>
          <a:xfrm>
            <a:off x="-89529" y="5891909"/>
            <a:ext cx="2254215" cy="966092"/>
          </a:xfrm>
          <a:prstGeom prst="rect">
            <a:avLst/>
          </a:prstGeom>
        </p:spPr>
      </p:pic>
      <p:pic>
        <p:nvPicPr>
          <p:cNvPr id="2050" name="Picture 2"/>
          <p:cNvPicPr>
            <a:picLocks noChangeAspect="1" noChangeArrowheads="1"/>
          </p:cNvPicPr>
          <p:nvPr/>
        </p:nvPicPr>
        <p:blipFill>
          <a:blip r:embed="rId4" cstate="print"/>
          <a:srcRect l="14141" t="13867" r="17109" b="14063"/>
          <a:stretch>
            <a:fillRect/>
          </a:stretch>
        </p:blipFill>
        <p:spPr bwMode="auto">
          <a:xfrm>
            <a:off x="3506792" y="1571624"/>
            <a:ext cx="5508496" cy="4619625"/>
          </a:xfrm>
          <a:prstGeom prst="rect">
            <a:avLst/>
          </a:prstGeom>
          <a:noFill/>
          <a:ln w="9525">
            <a:noFill/>
            <a:miter lim="800000"/>
            <a:headEnd/>
            <a:tailEnd/>
          </a:ln>
        </p:spPr>
      </p:pic>
      <p:sp>
        <p:nvSpPr>
          <p:cNvPr id="11" name="TextBox 10"/>
          <p:cNvSpPr txBox="1"/>
          <p:nvPr/>
        </p:nvSpPr>
        <p:spPr>
          <a:xfrm>
            <a:off x="457200" y="2085975"/>
            <a:ext cx="2628900" cy="2862322"/>
          </a:xfrm>
          <a:prstGeom prst="rect">
            <a:avLst/>
          </a:prstGeom>
          <a:noFill/>
        </p:spPr>
        <p:txBody>
          <a:bodyPr wrap="square" rtlCol="0">
            <a:spAutoFit/>
          </a:bodyPr>
          <a:lstStyle/>
          <a:p>
            <a:pPr marL="285750" indent="-285750">
              <a:buFont typeface="Arial"/>
              <a:buChar char="•"/>
            </a:pPr>
            <a:r>
              <a:rPr lang="en-US" dirty="0" smtClean="0"/>
              <a:t>A strengths and observations based approach as well as addressing any issues parents want to discuss right at the start of the tool</a:t>
            </a:r>
          </a:p>
          <a:p>
            <a:pPr marL="285750" indent="-285750">
              <a:buFont typeface="Arial"/>
              <a:buChar char="•"/>
            </a:pPr>
            <a:r>
              <a:rPr lang="en-US" dirty="0" smtClean="0"/>
              <a:t>Important family changes and health information</a:t>
            </a:r>
            <a:endParaRPr lang="en-US" dirty="0"/>
          </a:p>
        </p:txBody>
      </p:sp>
    </p:spTree>
    <p:extLst>
      <p:ext uri="{BB962C8B-B14F-4D97-AF65-F5344CB8AC3E}">
        <p14:creationId xmlns:p14="http://schemas.microsoft.com/office/powerpoint/2010/main" xmlns="" val="1169956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140"/>
            <a:ext cx="8229600" cy="990600"/>
          </a:xfrm>
        </p:spPr>
        <p:txBody>
          <a:bodyPr/>
          <a:lstStyle/>
          <a:p>
            <a:r>
              <a:rPr lang="en-US" dirty="0" smtClean="0"/>
              <a:t>What is in the WVP?</a:t>
            </a:r>
            <a:endParaRPr lang="en-US" dirty="0"/>
          </a:p>
        </p:txBody>
      </p:sp>
      <p:sp>
        <p:nvSpPr>
          <p:cNvPr id="4" name="Text Box 5"/>
          <p:cNvSpPr txBox="1"/>
          <p:nvPr/>
        </p:nvSpPr>
        <p:spPr>
          <a:xfrm>
            <a:off x="0" y="246044"/>
            <a:ext cx="9144000" cy="532666"/>
          </a:xfrm>
          <a:prstGeom prst="rect">
            <a:avLst/>
          </a:prstGeom>
          <a:solidFill>
            <a:schemeClr val="bg2">
              <a:lumMod val="10000"/>
            </a:schemeClr>
          </a:solidFill>
          <a:ln>
            <a:solidFill>
              <a:schemeClr val="bg2">
                <a:lumMod val="10000"/>
              </a:schemeClr>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36576" rIns="91440" bIns="36576" numCol="1" spcCol="0" rtlCol="0" fromWordArt="0" anchor="t" anchorCtr="0" forceAA="0" compatLnSpc="1">
            <a:prstTxWarp prst="textNoShape">
              <a:avLst/>
            </a:prstTxWarp>
            <a:noAutofit/>
          </a:bodyPr>
          <a:lstStyle/>
          <a:p>
            <a:pPr marL="0" marR="0" algn="ctr">
              <a:spcBef>
                <a:spcPts val="0"/>
              </a:spcBef>
              <a:spcAft>
                <a:spcPts val="0"/>
              </a:spcAft>
            </a:pPr>
            <a:r>
              <a:rPr lang="en-US" sz="1100">
                <a:solidFill>
                  <a:srgbClr val="FFFFFF"/>
                </a:solidFill>
                <a:effectLst/>
                <a:ea typeface="ＭＳ 明朝"/>
                <a:cs typeface="Times New Roman"/>
              </a:rPr>
              <a:t> </a:t>
            </a:r>
            <a:endParaRPr lang="en-US" sz="1200">
              <a:effectLst/>
              <a:ea typeface="ＭＳ 明朝"/>
              <a:cs typeface="Times New Roman"/>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bwMode="auto">
          <a:xfrm>
            <a:off x="3506792" y="115440"/>
            <a:ext cx="2251275" cy="787714"/>
          </a:xfrm>
          <a:prstGeom prst="rect">
            <a:avLst/>
          </a:prstGeom>
          <a:noFill/>
          <a:ln>
            <a:noFill/>
          </a:ln>
          <a:extLst>
            <a:ext uri="{53640926-AAD7-44D8-BBD7-CCE9431645EC}">
              <a14:shadowObscured xmlns:a14="http://schemas.microsoft.com/office/drawing/2010/main" xmlns=""/>
            </a:ext>
          </a:extLst>
        </p:spPr>
      </p:pic>
      <p:sp>
        <p:nvSpPr>
          <p:cNvPr id="7" name="Slide Number Placeholder 6"/>
          <p:cNvSpPr>
            <a:spLocks noGrp="1"/>
          </p:cNvSpPr>
          <p:nvPr>
            <p:ph type="sldNum" sz="quarter" idx="12"/>
          </p:nvPr>
        </p:nvSpPr>
        <p:spPr>
          <a:xfrm>
            <a:off x="8457004" y="6456666"/>
            <a:ext cx="1066800" cy="329184"/>
          </a:xfrm>
        </p:spPr>
        <p:txBody>
          <a:bodyPr/>
          <a:lstStyle/>
          <a:p>
            <a:fld id="{0CFEC368-1D7A-4F81-ABF6-AE0E36BAF64C}" type="slidenum">
              <a:rPr lang="en-US" smtClean="0">
                <a:solidFill>
                  <a:schemeClr val="bg2">
                    <a:lumMod val="10000"/>
                  </a:schemeClr>
                </a:solidFill>
              </a:rPr>
              <a:pPr/>
              <a:t>14</a:t>
            </a:fld>
            <a:endParaRPr lang="en-US" dirty="0">
              <a:solidFill>
                <a:schemeClr val="bg2">
                  <a:lumMod val="10000"/>
                </a:schemeClr>
              </a:solidFill>
            </a:endParaRPr>
          </a:p>
        </p:txBody>
      </p:sp>
      <p:pic>
        <p:nvPicPr>
          <p:cNvPr id="8" name="Picture 7"/>
          <p:cNvPicPr>
            <a:picLocks noChangeAspect="1"/>
          </p:cNvPicPr>
          <p:nvPr/>
        </p:nvPicPr>
        <p:blipFill>
          <a:blip r:embed="rId3" cstate="print"/>
          <a:stretch>
            <a:fillRect/>
          </a:stretch>
        </p:blipFill>
        <p:spPr>
          <a:xfrm>
            <a:off x="-89529" y="5891909"/>
            <a:ext cx="2254215" cy="966092"/>
          </a:xfrm>
          <a:prstGeom prst="rect">
            <a:avLst/>
          </a:prstGeom>
        </p:spPr>
      </p:pic>
      <p:sp>
        <p:nvSpPr>
          <p:cNvPr id="11" name="TextBox 10"/>
          <p:cNvSpPr txBox="1"/>
          <p:nvPr/>
        </p:nvSpPr>
        <p:spPr>
          <a:xfrm>
            <a:off x="6057900" y="1670303"/>
            <a:ext cx="2628900" cy="2585323"/>
          </a:xfrm>
          <a:prstGeom prst="rect">
            <a:avLst/>
          </a:prstGeom>
          <a:noFill/>
        </p:spPr>
        <p:txBody>
          <a:bodyPr wrap="square" rtlCol="0">
            <a:spAutoFit/>
          </a:bodyPr>
          <a:lstStyle/>
          <a:p>
            <a:pPr marL="285750" indent="-285750">
              <a:buFont typeface="Arial"/>
              <a:buChar char="•"/>
            </a:pPr>
            <a:r>
              <a:rPr lang="en-US" dirty="0" smtClean="0"/>
              <a:t>Child health and functioning (e.g. feeding, immunizations etc.)</a:t>
            </a:r>
          </a:p>
          <a:p>
            <a:pPr marL="285750" indent="-285750">
              <a:buFont typeface="Arial"/>
              <a:buChar char="•"/>
            </a:pPr>
            <a:r>
              <a:rPr lang="en-US" dirty="0" smtClean="0"/>
              <a:t>Assessment of a prior developmental screening questionnaire being filled out by parent</a:t>
            </a:r>
          </a:p>
        </p:txBody>
      </p:sp>
      <p:pic>
        <p:nvPicPr>
          <p:cNvPr id="3074" name="Picture 2"/>
          <p:cNvPicPr>
            <a:picLocks noChangeAspect="1" noChangeArrowheads="1"/>
          </p:cNvPicPr>
          <p:nvPr/>
        </p:nvPicPr>
        <p:blipFill>
          <a:blip r:embed="rId4" cstate="print"/>
          <a:srcRect l="14453" t="14551" r="15859" b="5469"/>
          <a:stretch>
            <a:fillRect/>
          </a:stretch>
        </p:blipFill>
        <p:spPr bwMode="auto">
          <a:xfrm>
            <a:off x="0" y="1566980"/>
            <a:ext cx="5762625" cy="5291020"/>
          </a:xfrm>
          <a:prstGeom prst="rect">
            <a:avLst/>
          </a:prstGeom>
          <a:noFill/>
          <a:ln w="9525">
            <a:noFill/>
            <a:miter lim="800000"/>
            <a:headEnd/>
            <a:tailEnd/>
          </a:ln>
        </p:spPr>
      </p:pic>
    </p:spTree>
    <p:extLst>
      <p:ext uri="{BB962C8B-B14F-4D97-AF65-F5344CB8AC3E}">
        <p14:creationId xmlns:p14="http://schemas.microsoft.com/office/powerpoint/2010/main" xmlns="" val="1169956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p:nvPr/>
        </p:nvSpPr>
        <p:spPr>
          <a:xfrm>
            <a:off x="0" y="246044"/>
            <a:ext cx="9144000" cy="532666"/>
          </a:xfrm>
          <a:prstGeom prst="rect">
            <a:avLst/>
          </a:prstGeom>
          <a:solidFill>
            <a:schemeClr val="bg2">
              <a:lumMod val="10000"/>
            </a:schemeClr>
          </a:solidFill>
          <a:ln>
            <a:solidFill>
              <a:schemeClr val="bg2">
                <a:lumMod val="10000"/>
              </a:schemeClr>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36576" rIns="91440" bIns="36576" numCol="1" spcCol="0" rtlCol="0" fromWordArt="0" anchor="t" anchorCtr="0" forceAA="0" compatLnSpc="1">
            <a:prstTxWarp prst="textNoShape">
              <a:avLst/>
            </a:prstTxWarp>
            <a:noAutofit/>
          </a:bodyPr>
          <a:lstStyle/>
          <a:p>
            <a:pPr marL="0" marR="0" algn="ctr">
              <a:spcBef>
                <a:spcPts val="0"/>
              </a:spcBef>
              <a:spcAft>
                <a:spcPts val="0"/>
              </a:spcAft>
            </a:pPr>
            <a:r>
              <a:rPr lang="en-US" sz="1100">
                <a:solidFill>
                  <a:srgbClr val="FFFFFF"/>
                </a:solidFill>
                <a:effectLst/>
                <a:ea typeface="ＭＳ 明朝"/>
                <a:cs typeface="Times New Roman"/>
              </a:rPr>
              <a:t> </a:t>
            </a:r>
            <a:endParaRPr lang="en-US" sz="1200">
              <a:effectLst/>
              <a:ea typeface="ＭＳ 明朝"/>
              <a:cs typeface="Times New Roman"/>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bwMode="auto">
          <a:xfrm>
            <a:off x="3506792" y="115440"/>
            <a:ext cx="2251275" cy="787714"/>
          </a:xfrm>
          <a:prstGeom prst="rect">
            <a:avLst/>
          </a:prstGeom>
          <a:noFill/>
          <a:ln>
            <a:noFill/>
          </a:ln>
          <a:extLst>
            <a:ext uri="{53640926-AAD7-44D8-BBD7-CCE9431645EC}">
              <a14:shadowObscured xmlns:a14="http://schemas.microsoft.com/office/drawing/2010/main" xmlns=""/>
            </a:ext>
          </a:extLst>
        </p:spPr>
      </p:pic>
      <p:sp>
        <p:nvSpPr>
          <p:cNvPr id="7" name="Slide Number Placeholder 6"/>
          <p:cNvSpPr>
            <a:spLocks noGrp="1"/>
          </p:cNvSpPr>
          <p:nvPr>
            <p:ph type="sldNum" sz="quarter" idx="12"/>
          </p:nvPr>
        </p:nvSpPr>
        <p:spPr>
          <a:xfrm>
            <a:off x="8457004" y="6456666"/>
            <a:ext cx="1066800" cy="329184"/>
          </a:xfrm>
        </p:spPr>
        <p:txBody>
          <a:bodyPr/>
          <a:lstStyle/>
          <a:p>
            <a:fld id="{0CFEC368-1D7A-4F81-ABF6-AE0E36BAF64C}" type="slidenum">
              <a:rPr lang="en-US" smtClean="0">
                <a:solidFill>
                  <a:schemeClr val="bg2">
                    <a:lumMod val="10000"/>
                  </a:schemeClr>
                </a:solidFill>
              </a:rPr>
              <a:pPr/>
              <a:t>15</a:t>
            </a:fld>
            <a:endParaRPr lang="en-US" dirty="0">
              <a:solidFill>
                <a:schemeClr val="bg2">
                  <a:lumMod val="10000"/>
                </a:schemeClr>
              </a:solidFill>
            </a:endParaRPr>
          </a:p>
        </p:txBody>
      </p:sp>
      <p:pic>
        <p:nvPicPr>
          <p:cNvPr id="8" name="Picture 7"/>
          <p:cNvPicPr>
            <a:picLocks noChangeAspect="1"/>
          </p:cNvPicPr>
          <p:nvPr/>
        </p:nvPicPr>
        <p:blipFill>
          <a:blip r:embed="rId3" cstate="print"/>
          <a:stretch>
            <a:fillRect/>
          </a:stretch>
        </p:blipFill>
        <p:spPr>
          <a:xfrm>
            <a:off x="-89529" y="5891909"/>
            <a:ext cx="2254215" cy="966092"/>
          </a:xfrm>
          <a:prstGeom prst="rect">
            <a:avLst/>
          </a:prstGeom>
        </p:spPr>
      </p:pic>
      <p:sp>
        <p:nvSpPr>
          <p:cNvPr id="11" name="TextBox 10"/>
          <p:cNvSpPr txBox="1"/>
          <p:nvPr/>
        </p:nvSpPr>
        <p:spPr>
          <a:xfrm>
            <a:off x="238125" y="1831590"/>
            <a:ext cx="2628900" cy="1754326"/>
          </a:xfrm>
          <a:prstGeom prst="rect">
            <a:avLst/>
          </a:prstGeom>
          <a:noFill/>
        </p:spPr>
        <p:txBody>
          <a:bodyPr wrap="square" rtlCol="0">
            <a:spAutoFit/>
          </a:bodyPr>
          <a:lstStyle/>
          <a:p>
            <a:pPr marL="285750" indent="-285750">
              <a:buFont typeface="Arial"/>
              <a:buChar char="•"/>
            </a:pPr>
            <a:r>
              <a:rPr lang="en-US" dirty="0" smtClean="0"/>
              <a:t>Age-specific developmental surveillance</a:t>
            </a:r>
          </a:p>
          <a:p>
            <a:pPr marL="285750" indent="-285750">
              <a:buFont typeface="Arial"/>
              <a:buChar char="•"/>
            </a:pPr>
            <a:r>
              <a:rPr lang="en-US" dirty="0" smtClean="0"/>
              <a:t>Important family psychosocial assessment items</a:t>
            </a:r>
          </a:p>
        </p:txBody>
      </p:sp>
      <p:pic>
        <p:nvPicPr>
          <p:cNvPr id="4098" name="Picture 2"/>
          <p:cNvPicPr>
            <a:picLocks noChangeAspect="1" noChangeArrowheads="1"/>
          </p:cNvPicPr>
          <p:nvPr/>
        </p:nvPicPr>
        <p:blipFill>
          <a:blip r:embed="rId4" cstate="print"/>
          <a:srcRect l="15469" t="18288" r="18906" b="4980"/>
          <a:stretch>
            <a:fillRect/>
          </a:stretch>
        </p:blipFill>
        <p:spPr bwMode="auto">
          <a:xfrm>
            <a:off x="3343275" y="1359889"/>
            <a:ext cx="5800725" cy="5425961"/>
          </a:xfrm>
          <a:prstGeom prst="rect">
            <a:avLst/>
          </a:prstGeom>
          <a:noFill/>
          <a:ln w="9525">
            <a:noFill/>
            <a:miter lim="800000"/>
            <a:headEnd/>
            <a:tailEnd/>
          </a:ln>
        </p:spPr>
      </p:pic>
    </p:spTree>
    <p:extLst>
      <p:ext uri="{BB962C8B-B14F-4D97-AF65-F5344CB8AC3E}">
        <p14:creationId xmlns:p14="http://schemas.microsoft.com/office/powerpoint/2010/main" xmlns="" val="1169956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p:nvPr/>
        </p:nvSpPr>
        <p:spPr>
          <a:xfrm>
            <a:off x="0" y="246044"/>
            <a:ext cx="9144000" cy="532666"/>
          </a:xfrm>
          <a:prstGeom prst="rect">
            <a:avLst/>
          </a:prstGeom>
          <a:solidFill>
            <a:schemeClr val="bg2">
              <a:lumMod val="10000"/>
            </a:schemeClr>
          </a:solidFill>
          <a:ln>
            <a:solidFill>
              <a:schemeClr val="bg2">
                <a:lumMod val="10000"/>
              </a:schemeClr>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36576" rIns="91440" bIns="36576" numCol="1" spcCol="0" rtlCol="0" fromWordArt="0" anchor="t" anchorCtr="0" forceAA="0" compatLnSpc="1">
            <a:prstTxWarp prst="textNoShape">
              <a:avLst/>
            </a:prstTxWarp>
            <a:noAutofit/>
          </a:bodyPr>
          <a:lstStyle/>
          <a:p>
            <a:pPr marL="0" marR="0" algn="ctr">
              <a:spcBef>
                <a:spcPts val="0"/>
              </a:spcBef>
              <a:spcAft>
                <a:spcPts val="0"/>
              </a:spcAft>
            </a:pPr>
            <a:r>
              <a:rPr lang="en-US" sz="1100">
                <a:solidFill>
                  <a:srgbClr val="FFFFFF"/>
                </a:solidFill>
                <a:effectLst/>
                <a:ea typeface="ＭＳ 明朝"/>
                <a:cs typeface="Times New Roman"/>
              </a:rPr>
              <a:t> </a:t>
            </a:r>
            <a:endParaRPr lang="en-US" sz="1200">
              <a:effectLst/>
              <a:ea typeface="ＭＳ 明朝"/>
              <a:cs typeface="Times New Roman"/>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bwMode="auto">
          <a:xfrm>
            <a:off x="3506792" y="115440"/>
            <a:ext cx="2251275" cy="787714"/>
          </a:xfrm>
          <a:prstGeom prst="rect">
            <a:avLst/>
          </a:prstGeom>
          <a:noFill/>
          <a:ln>
            <a:noFill/>
          </a:ln>
          <a:extLst>
            <a:ext uri="{53640926-AAD7-44D8-BBD7-CCE9431645EC}">
              <a14:shadowObscured xmlns:a14="http://schemas.microsoft.com/office/drawing/2010/main" xmlns=""/>
            </a:ext>
          </a:extLst>
        </p:spPr>
      </p:pic>
      <p:sp>
        <p:nvSpPr>
          <p:cNvPr id="7" name="Slide Number Placeholder 6"/>
          <p:cNvSpPr>
            <a:spLocks noGrp="1"/>
          </p:cNvSpPr>
          <p:nvPr>
            <p:ph type="sldNum" sz="quarter" idx="12"/>
          </p:nvPr>
        </p:nvSpPr>
        <p:spPr>
          <a:xfrm>
            <a:off x="8457004" y="6456666"/>
            <a:ext cx="1066800" cy="329184"/>
          </a:xfrm>
        </p:spPr>
        <p:txBody>
          <a:bodyPr/>
          <a:lstStyle/>
          <a:p>
            <a:fld id="{0CFEC368-1D7A-4F81-ABF6-AE0E36BAF64C}" type="slidenum">
              <a:rPr lang="en-US" smtClean="0">
                <a:solidFill>
                  <a:schemeClr val="bg2">
                    <a:lumMod val="10000"/>
                  </a:schemeClr>
                </a:solidFill>
              </a:rPr>
              <a:pPr/>
              <a:t>16</a:t>
            </a:fld>
            <a:endParaRPr lang="en-US" dirty="0">
              <a:solidFill>
                <a:schemeClr val="bg2">
                  <a:lumMod val="10000"/>
                </a:schemeClr>
              </a:solidFill>
            </a:endParaRPr>
          </a:p>
        </p:txBody>
      </p:sp>
      <p:pic>
        <p:nvPicPr>
          <p:cNvPr id="8" name="Picture 7"/>
          <p:cNvPicPr>
            <a:picLocks noChangeAspect="1"/>
          </p:cNvPicPr>
          <p:nvPr/>
        </p:nvPicPr>
        <p:blipFill>
          <a:blip r:embed="rId3" cstate="print"/>
          <a:stretch>
            <a:fillRect/>
          </a:stretch>
        </p:blipFill>
        <p:spPr>
          <a:xfrm>
            <a:off x="-89529" y="5891909"/>
            <a:ext cx="2254215" cy="966092"/>
          </a:xfrm>
          <a:prstGeom prst="rect">
            <a:avLst/>
          </a:prstGeom>
        </p:spPr>
      </p:pic>
      <p:sp>
        <p:nvSpPr>
          <p:cNvPr id="11" name="TextBox 10"/>
          <p:cNvSpPr txBox="1"/>
          <p:nvPr/>
        </p:nvSpPr>
        <p:spPr>
          <a:xfrm>
            <a:off x="238125" y="1831590"/>
            <a:ext cx="2628900" cy="1477328"/>
          </a:xfrm>
          <a:prstGeom prst="rect">
            <a:avLst/>
          </a:prstGeom>
          <a:noFill/>
        </p:spPr>
        <p:txBody>
          <a:bodyPr wrap="square" rtlCol="0">
            <a:spAutoFit/>
          </a:bodyPr>
          <a:lstStyle/>
          <a:p>
            <a:pPr marL="285750" indent="-285750">
              <a:buFont typeface="Arial"/>
              <a:buChar char="•"/>
            </a:pPr>
            <a:r>
              <a:rPr lang="en-US" dirty="0" smtClean="0"/>
              <a:t>Identification of children with special health care needs using the validated CSHCN Screener</a:t>
            </a:r>
            <a:endParaRPr lang="en-US" baseline="30000" dirty="0" smtClean="0"/>
          </a:p>
        </p:txBody>
      </p:sp>
      <p:pic>
        <p:nvPicPr>
          <p:cNvPr id="5122" name="Picture 2"/>
          <p:cNvPicPr>
            <a:picLocks noChangeAspect="1" noChangeArrowheads="1"/>
          </p:cNvPicPr>
          <p:nvPr/>
        </p:nvPicPr>
        <p:blipFill>
          <a:blip r:embed="rId4" cstate="print"/>
          <a:srcRect l="14141" t="16797" r="15937" b="8398"/>
          <a:stretch>
            <a:fillRect/>
          </a:stretch>
        </p:blipFill>
        <p:spPr bwMode="auto">
          <a:xfrm>
            <a:off x="3155860" y="1660805"/>
            <a:ext cx="5988140" cy="5125045"/>
          </a:xfrm>
          <a:prstGeom prst="rect">
            <a:avLst/>
          </a:prstGeom>
          <a:noFill/>
          <a:ln w="9525">
            <a:noFill/>
            <a:miter lim="800000"/>
            <a:headEnd/>
            <a:tailEnd/>
          </a:ln>
        </p:spPr>
      </p:pic>
    </p:spTree>
    <p:extLst>
      <p:ext uri="{BB962C8B-B14F-4D97-AF65-F5344CB8AC3E}">
        <p14:creationId xmlns:p14="http://schemas.microsoft.com/office/powerpoint/2010/main" xmlns="" val="1169956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 y="647700"/>
            <a:ext cx="8229600" cy="990600"/>
          </a:xfrm>
        </p:spPr>
        <p:txBody>
          <a:bodyPr/>
          <a:lstStyle/>
          <a:p>
            <a:r>
              <a:rPr lang="en-US" dirty="0" smtClean="0"/>
              <a:t>Flow and Content</a:t>
            </a:r>
            <a:endParaRPr lang="en-US" dirty="0"/>
          </a:p>
        </p:txBody>
      </p:sp>
      <p:sp>
        <p:nvSpPr>
          <p:cNvPr id="4" name="Text Box 5"/>
          <p:cNvSpPr txBox="1"/>
          <p:nvPr/>
        </p:nvSpPr>
        <p:spPr>
          <a:xfrm>
            <a:off x="0" y="246044"/>
            <a:ext cx="9144000" cy="532666"/>
          </a:xfrm>
          <a:prstGeom prst="rect">
            <a:avLst/>
          </a:prstGeom>
          <a:solidFill>
            <a:schemeClr val="bg2">
              <a:lumMod val="10000"/>
            </a:schemeClr>
          </a:solidFill>
          <a:ln>
            <a:solidFill>
              <a:schemeClr val="bg2">
                <a:lumMod val="10000"/>
              </a:schemeClr>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36576" rIns="91440" bIns="36576" numCol="1" spcCol="0" rtlCol="0" fromWordArt="0" anchor="t" anchorCtr="0" forceAA="0" compatLnSpc="1">
            <a:prstTxWarp prst="textNoShape">
              <a:avLst/>
            </a:prstTxWarp>
            <a:noAutofit/>
          </a:bodyPr>
          <a:lstStyle/>
          <a:p>
            <a:pPr marL="0" marR="0" algn="ctr">
              <a:spcBef>
                <a:spcPts val="0"/>
              </a:spcBef>
              <a:spcAft>
                <a:spcPts val="0"/>
              </a:spcAft>
            </a:pPr>
            <a:r>
              <a:rPr lang="en-US" sz="1100">
                <a:solidFill>
                  <a:srgbClr val="FFFFFF"/>
                </a:solidFill>
                <a:effectLst/>
                <a:ea typeface="ＭＳ 明朝"/>
                <a:cs typeface="Times New Roman"/>
              </a:rPr>
              <a:t> </a:t>
            </a:r>
            <a:endParaRPr lang="en-US" sz="1200">
              <a:effectLst/>
              <a:ea typeface="ＭＳ 明朝"/>
              <a:cs typeface="Times New Roman"/>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bwMode="auto">
          <a:xfrm>
            <a:off x="3506792" y="115440"/>
            <a:ext cx="2251275" cy="787714"/>
          </a:xfrm>
          <a:prstGeom prst="rect">
            <a:avLst/>
          </a:prstGeom>
          <a:noFill/>
          <a:ln>
            <a:noFill/>
          </a:ln>
          <a:extLst>
            <a:ext uri="{53640926-AAD7-44D8-BBD7-CCE9431645EC}">
              <a14:shadowObscured xmlns:a14="http://schemas.microsoft.com/office/drawing/2010/main" xmlns=""/>
            </a:ext>
          </a:extLst>
        </p:spPr>
      </p:pic>
      <p:sp>
        <p:nvSpPr>
          <p:cNvPr id="7" name="Slide Number Placeholder 6"/>
          <p:cNvSpPr>
            <a:spLocks noGrp="1"/>
          </p:cNvSpPr>
          <p:nvPr>
            <p:ph type="sldNum" sz="quarter" idx="12"/>
          </p:nvPr>
        </p:nvSpPr>
        <p:spPr>
          <a:xfrm>
            <a:off x="8457004" y="6456666"/>
            <a:ext cx="1066800" cy="329184"/>
          </a:xfrm>
        </p:spPr>
        <p:txBody>
          <a:bodyPr/>
          <a:lstStyle/>
          <a:p>
            <a:fld id="{0CFEC368-1D7A-4F81-ABF6-AE0E36BAF64C}" type="slidenum">
              <a:rPr lang="en-US" smtClean="0">
                <a:solidFill>
                  <a:schemeClr val="bg2">
                    <a:lumMod val="10000"/>
                  </a:schemeClr>
                </a:solidFill>
              </a:rPr>
              <a:pPr/>
              <a:t>17</a:t>
            </a:fld>
            <a:endParaRPr lang="en-US" dirty="0">
              <a:solidFill>
                <a:schemeClr val="bg2">
                  <a:lumMod val="10000"/>
                </a:schemeClr>
              </a:solidFill>
            </a:endParaRPr>
          </a:p>
        </p:txBody>
      </p:sp>
      <p:pic>
        <p:nvPicPr>
          <p:cNvPr id="8" name="Picture 7"/>
          <p:cNvPicPr>
            <a:picLocks noChangeAspect="1"/>
          </p:cNvPicPr>
          <p:nvPr/>
        </p:nvPicPr>
        <p:blipFill>
          <a:blip r:embed="rId3" cstate="print"/>
          <a:stretch>
            <a:fillRect/>
          </a:stretch>
        </p:blipFill>
        <p:spPr>
          <a:xfrm>
            <a:off x="-89529" y="5891909"/>
            <a:ext cx="2254215" cy="966092"/>
          </a:xfrm>
          <a:prstGeom prst="rect">
            <a:avLst/>
          </a:prstGeom>
        </p:spPr>
      </p:pic>
      <p:sp>
        <p:nvSpPr>
          <p:cNvPr id="9" name="TextBox 8"/>
          <p:cNvSpPr txBox="1"/>
          <p:nvPr/>
        </p:nvSpPr>
        <p:spPr>
          <a:xfrm>
            <a:off x="638175" y="1638300"/>
            <a:ext cx="8162925" cy="369332"/>
          </a:xfrm>
          <a:prstGeom prst="rect">
            <a:avLst/>
          </a:prstGeom>
          <a:noFill/>
        </p:spPr>
        <p:txBody>
          <a:bodyPr wrap="square" rtlCol="0">
            <a:spAutoFit/>
          </a:bodyPr>
          <a:lstStyle/>
          <a:p>
            <a:pPr marL="285750" indent="-285750"/>
            <a:r>
              <a:rPr lang="en-US" dirty="0" smtClean="0"/>
              <a:t>Basic demographic items</a:t>
            </a:r>
            <a:endParaRPr lang="en-US" dirty="0"/>
          </a:p>
        </p:txBody>
      </p:sp>
      <p:pic>
        <p:nvPicPr>
          <p:cNvPr id="6146" name="Picture 2"/>
          <p:cNvPicPr>
            <a:picLocks noChangeAspect="1" noChangeArrowheads="1"/>
          </p:cNvPicPr>
          <p:nvPr/>
        </p:nvPicPr>
        <p:blipFill rotWithShape="1">
          <a:blip r:embed="rId4" cstate="print"/>
          <a:srcRect l="14375" t="31543" r="15313" b="23416"/>
          <a:stretch/>
        </p:blipFill>
        <p:spPr bwMode="auto">
          <a:xfrm>
            <a:off x="1052308" y="2007633"/>
            <a:ext cx="7048500" cy="3612118"/>
          </a:xfrm>
          <a:prstGeom prst="rect">
            <a:avLst/>
          </a:prstGeom>
          <a:noFill/>
          <a:ln w="9525">
            <a:noFill/>
            <a:miter lim="800000"/>
            <a:headEnd/>
            <a:tailEnd/>
          </a:ln>
        </p:spPr>
      </p:pic>
    </p:spTree>
    <p:extLst>
      <p:ext uri="{BB962C8B-B14F-4D97-AF65-F5344CB8AC3E}">
        <p14:creationId xmlns:p14="http://schemas.microsoft.com/office/powerpoint/2010/main" xmlns="" val="1169956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 y="647700"/>
            <a:ext cx="8229600" cy="990600"/>
          </a:xfrm>
        </p:spPr>
        <p:txBody>
          <a:bodyPr/>
          <a:lstStyle/>
          <a:p>
            <a:r>
              <a:rPr lang="en-US" dirty="0" smtClean="0"/>
              <a:t>What is in the WVP?</a:t>
            </a:r>
            <a:endParaRPr lang="en-US" dirty="0"/>
          </a:p>
        </p:txBody>
      </p:sp>
      <p:sp>
        <p:nvSpPr>
          <p:cNvPr id="4" name="Text Box 5"/>
          <p:cNvSpPr txBox="1"/>
          <p:nvPr/>
        </p:nvSpPr>
        <p:spPr>
          <a:xfrm>
            <a:off x="0" y="246044"/>
            <a:ext cx="9144000" cy="532666"/>
          </a:xfrm>
          <a:prstGeom prst="rect">
            <a:avLst/>
          </a:prstGeom>
          <a:solidFill>
            <a:schemeClr val="bg2">
              <a:lumMod val="10000"/>
            </a:schemeClr>
          </a:solidFill>
          <a:ln>
            <a:solidFill>
              <a:schemeClr val="bg2">
                <a:lumMod val="10000"/>
              </a:schemeClr>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36576" rIns="91440" bIns="36576" numCol="1" spcCol="0" rtlCol="0" fromWordArt="0" anchor="t" anchorCtr="0" forceAA="0" compatLnSpc="1">
            <a:prstTxWarp prst="textNoShape">
              <a:avLst/>
            </a:prstTxWarp>
            <a:noAutofit/>
          </a:bodyPr>
          <a:lstStyle/>
          <a:p>
            <a:pPr marL="0" marR="0" algn="ctr">
              <a:spcBef>
                <a:spcPts val="0"/>
              </a:spcBef>
              <a:spcAft>
                <a:spcPts val="0"/>
              </a:spcAft>
            </a:pPr>
            <a:r>
              <a:rPr lang="en-US" sz="1100">
                <a:solidFill>
                  <a:srgbClr val="FFFFFF"/>
                </a:solidFill>
                <a:effectLst/>
                <a:ea typeface="ＭＳ 明朝"/>
                <a:cs typeface="Times New Roman"/>
              </a:rPr>
              <a:t> </a:t>
            </a:r>
            <a:endParaRPr lang="en-US" sz="1200">
              <a:effectLst/>
              <a:ea typeface="ＭＳ 明朝"/>
              <a:cs typeface="Times New Roman"/>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bwMode="auto">
          <a:xfrm>
            <a:off x="3506792" y="115440"/>
            <a:ext cx="2251275" cy="787714"/>
          </a:xfrm>
          <a:prstGeom prst="rect">
            <a:avLst/>
          </a:prstGeom>
          <a:noFill/>
          <a:ln>
            <a:noFill/>
          </a:ln>
          <a:extLst>
            <a:ext uri="{53640926-AAD7-44D8-BBD7-CCE9431645EC}">
              <a14:shadowObscured xmlns:a14="http://schemas.microsoft.com/office/drawing/2010/main" xmlns=""/>
            </a:ext>
          </a:extLst>
        </p:spPr>
      </p:pic>
      <p:sp>
        <p:nvSpPr>
          <p:cNvPr id="7" name="Slide Number Placeholder 6"/>
          <p:cNvSpPr>
            <a:spLocks noGrp="1"/>
          </p:cNvSpPr>
          <p:nvPr>
            <p:ph type="sldNum" sz="quarter" idx="12"/>
          </p:nvPr>
        </p:nvSpPr>
        <p:spPr>
          <a:xfrm>
            <a:off x="8457004" y="6456666"/>
            <a:ext cx="1066800" cy="329184"/>
          </a:xfrm>
        </p:spPr>
        <p:txBody>
          <a:bodyPr/>
          <a:lstStyle/>
          <a:p>
            <a:fld id="{0CFEC368-1D7A-4F81-ABF6-AE0E36BAF64C}" type="slidenum">
              <a:rPr lang="en-US" smtClean="0">
                <a:solidFill>
                  <a:schemeClr val="bg2">
                    <a:lumMod val="10000"/>
                  </a:schemeClr>
                </a:solidFill>
              </a:rPr>
              <a:pPr/>
              <a:t>18</a:t>
            </a:fld>
            <a:endParaRPr lang="en-US" dirty="0">
              <a:solidFill>
                <a:schemeClr val="bg2">
                  <a:lumMod val="10000"/>
                </a:schemeClr>
              </a:solidFill>
            </a:endParaRPr>
          </a:p>
        </p:txBody>
      </p:sp>
      <p:pic>
        <p:nvPicPr>
          <p:cNvPr id="8" name="Picture 7"/>
          <p:cNvPicPr>
            <a:picLocks noChangeAspect="1"/>
          </p:cNvPicPr>
          <p:nvPr/>
        </p:nvPicPr>
        <p:blipFill>
          <a:blip r:embed="rId3" cstate="print"/>
          <a:stretch>
            <a:fillRect/>
          </a:stretch>
        </p:blipFill>
        <p:spPr>
          <a:xfrm>
            <a:off x="-89529" y="5891909"/>
            <a:ext cx="2254215" cy="966092"/>
          </a:xfrm>
          <a:prstGeom prst="rect">
            <a:avLst/>
          </a:prstGeom>
        </p:spPr>
      </p:pic>
      <p:sp>
        <p:nvSpPr>
          <p:cNvPr id="9" name="TextBox 8"/>
          <p:cNvSpPr txBox="1"/>
          <p:nvPr/>
        </p:nvSpPr>
        <p:spPr>
          <a:xfrm>
            <a:off x="638175" y="1495425"/>
            <a:ext cx="8162925" cy="646331"/>
          </a:xfrm>
          <a:prstGeom prst="rect">
            <a:avLst/>
          </a:prstGeom>
          <a:noFill/>
        </p:spPr>
        <p:txBody>
          <a:bodyPr wrap="square" rtlCol="0">
            <a:spAutoFit/>
          </a:bodyPr>
          <a:lstStyle/>
          <a:p>
            <a:pPr marL="285750" indent="-285750"/>
            <a:r>
              <a:rPr lang="en-US" dirty="0" smtClean="0"/>
              <a:t>Extremely important prioritization and educational information about what is customary from the age-specific well-child visit</a:t>
            </a:r>
            <a:endParaRPr lang="en-US" dirty="0"/>
          </a:p>
        </p:txBody>
      </p:sp>
      <p:pic>
        <p:nvPicPr>
          <p:cNvPr id="7170" name="Picture 2"/>
          <p:cNvPicPr>
            <a:picLocks noChangeAspect="1" noChangeArrowheads="1"/>
          </p:cNvPicPr>
          <p:nvPr/>
        </p:nvPicPr>
        <p:blipFill>
          <a:blip r:embed="rId4" cstate="print"/>
          <a:srcRect l="15078" t="15332" r="19063" b="11914"/>
          <a:stretch>
            <a:fillRect/>
          </a:stretch>
        </p:blipFill>
        <p:spPr bwMode="auto">
          <a:xfrm>
            <a:off x="2476499" y="2182334"/>
            <a:ext cx="5226049" cy="4618513"/>
          </a:xfrm>
          <a:prstGeom prst="rect">
            <a:avLst/>
          </a:prstGeom>
          <a:noFill/>
          <a:ln w="9525">
            <a:noFill/>
            <a:miter lim="800000"/>
            <a:headEnd/>
            <a:tailEnd/>
          </a:ln>
        </p:spPr>
      </p:pic>
    </p:spTree>
    <p:extLst>
      <p:ext uri="{BB962C8B-B14F-4D97-AF65-F5344CB8AC3E}">
        <p14:creationId xmlns:p14="http://schemas.microsoft.com/office/powerpoint/2010/main" xmlns="" val="11699566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140"/>
            <a:ext cx="8229600" cy="990600"/>
          </a:xfrm>
        </p:spPr>
        <p:txBody>
          <a:bodyPr/>
          <a:lstStyle/>
          <a:p>
            <a:r>
              <a:rPr lang="en-US" dirty="0" smtClean="0"/>
              <a:t>Voila! The Visit Guide</a:t>
            </a:r>
            <a:endParaRPr lang="en-US" dirty="0"/>
          </a:p>
        </p:txBody>
      </p:sp>
      <p:sp>
        <p:nvSpPr>
          <p:cNvPr id="4" name="Text Box 5"/>
          <p:cNvSpPr txBox="1"/>
          <p:nvPr/>
        </p:nvSpPr>
        <p:spPr>
          <a:xfrm>
            <a:off x="0" y="246044"/>
            <a:ext cx="9144000" cy="532666"/>
          </a:xfrm>
          <a:prstGeom prst="rect">
            <a:avLst/>
          </a:prstGeom>
          <a:solidFill>
            <a:schemeClr val="bg2">
              <a:lumMod val="10000"/>
            </a:schemeClr>
          </a:solidFill>
          <a:ln>
            <a:solidFill>
              <a:schemeClr val="bg2">
                <a:lumMod val="10000"/>
              </a:schemeClr>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36576" rIns="91440" bIns="36576" numCol="1" spcCol="0" rtlCol="0" fromWordArt="0" anchor="t" anchorCtr="0" forceAA="0" compatLnSpc="1">
            <a:prstTxWarp prst="textNoShape">
              <a:avLst/>
            </a:prstTxWarp>
            <a:noAutofit/>
          </a:bodyPr>
          <a:lstStyle/>
          <a:p>
            <a:pPr marL="0" marR="0" algn="ctr">
              <a:spcBef>
                <a:spcPts val="0"/>
              </a:spcBef>
              <a:spcAft>
                <a:spcPts val="0"/>
              </a:spcAft>
            </a:pPr>
            <a:r>
              <a:rPr lang="en-US" sz="1100">
                <a:solidFill>
                  <a:srgbClr val="FFFFFF"/>
                </a:solidFill>
                <a:effectLst/>
                <a:ea typeface="ＭＳ 明朝"/>
                <a:cs typeface="Times New Roman"/>
              </a:rPr>
              <a:t> </a:t>
            </a:r>
            <a:endParaRPr lang="en-US" sz="1200">
              <a:effectLst/>
              <a:ea typeface="ＭＳ 明朝"/>
              <a:cs typeface="Times New Roman"/>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bwMode="auto">
          <a:xfrm>
            <a:off x="3506792" y="115440"/>
            <a:ext cx="2251275" cy="787714"/>
          </a:xfrm>
          <a:prstGeom prst="rect">
            <a:avLst/>
          </a:prstGeom>
          <a:noFill/>
          <a:ln>
            <a:noFill/>
          </a:ln>
          <a:extLst>
            <a:ext uri="{53640926-AAD7-44D8-BBD7-CCE9431645EC}">
              <a14:shadowObscured xmlns:a14="http://schemas.microsoft.com/office/drawing/2010/main" xmlns=""/>
            </a:ext>
          </a:extLst>
        </p:spPr>
      </p:pic>
      <p:sp>
        <p:nvSpPr>
          <p:cNvPr id="6" name="Footer Placeholder 5"/>
          <p:cNvSpPr>
            <a:spLocks noGrp="1"/>
          </p:cNvSpPr>
          <p:nvPr>
            <p:ph type="ftr" sz="quarter" idx="11"/>
          </p:nvPr>
        </p:nvSpPr>
        <p:spPr>
          <a:xfrm>
            <a:off x="4294866" y="6456666"/>
            <a:ext cx="4114800" cy="329184"/>
          </a:xfrm>
        </p:spPr>
        <p:txBody>
          <a:bodyPr/>
          <a:lstStyle/>
          <a:p>
            <a:pPr algn="r"/>
            <a:r>
              <a:rPr lang="en-US" sz="1400" dirty="0" smtClean="0">
                <a:solidFill>
                  <a:schemeClr val="bg2">
                    <a:lumMod val="10000"/>
                  </a:schemeClr>
                </a:solidFill>
              </a:rPr>
              <a:t>Well Visit Planner Webinar, December 3, 2012    |</a:t>
            </a:r>
            <a:endParaRPr lang="en-US" sz="1400" dirty="0">
              <a:solidFill>
                <a:schemeClr val="bg2">
                  <a:lumMod val="10000"/>
                </a:schemeClr>
              </a:solidFill>
            </a:endParaRPr>
          </a:p>
        </p:txBody>
      </p:sp>
      <p:sp>
        <p:nvSpPr>
          <p:cNvPr id="7" name="Slide Number Placeholder 6"/>
          <p:cNvSpPr>
            <a:spLocks noGrp="1"/>
          </p:cNvSpPr>
          <p:nvPr>
            <p:ph type="sldNum" sz="quarter" idx="12"/>
          </p:nvPr>
        </p:nvSpPr>
        <p:spPr>
          <a:xfrm>
            <a:off x="8457004" y="6456666"/>
            <a:ext cx="1066800" cy="329184"/>
          </a:xfrm>
        </p:spPr>
        <p:txBody>
          <a:bodyPr/>
          <a:lstStyle/>
          <a:p>
            <a:fld id="{0CFEC368-1D7A-4F81-ABF6-AE0E36BAF64C}" type="slidenum">
              <a:rPr lang="en-US" smtClean="0">
                <a:solidFill>
                  <a:schemeClr val="bg2">
                    <a:lumMod val="10000"/>
                  </a:schemeClr>
                </a:solidFill>
              </a:rPr>
              <a:pPr/>
              <a:t>19</a:t>
            </a:fld>
            <a:endParaRPr lang="en-US" dirty="0">
              <a:solidFill>
                <a:schemeClr val="bg2">
                  <a:lumMod val="10000"/>
                </a:schemeClr>
              </a:solidFill>
            </a:endParaRPr>
          </a:p>
        </p:txBody>
      </p:sp>
      <p:pic>
        <p:nvPicPr>
          <p:cNvPr id="8" name="Picture 7"/>
          <p:cNvPicPr>
            <a:picLocks noChangeAspect="1"/>
          </p:cNvPicPr>
          <p:nvPr/>
        </p:nvPicPr>
        <p:blipFill>
          <a:blip r:embed="rId3" cstate="print"/>
          <a:stretch>
            <a:fillRect/>
          </a:stretch>
        </p:blipFill>
        <p:spPr>
          <a:xfrm>
            <a:off x="6892258" y="778710"/>
            <a:ext cx="2251742" cy="965032"/>
          </a:xfrm>
          <a:prstGeom prst="rect">
            <a:avLst/>
          </a:prstGeom>
        </p:spPr>
      </p:pic>
      <p:sp>
        <p:nvSpPr>
          <p:cNvPr id="3" name="Rectangle 2"/>
          <p:cNvSpPr/>
          <p:nvPr/>
        </p:nvSpPr>
        <p:spPr>
          <a:xfrm>
            <a:off x="457200" y="1574133"/>
            <a:ext cx="7952466" cy="1107996"/>
          </a:xfrm>
          <a:prstGeom prst="rect">
            <a:avLst/>
          </a:prstGeom>
        </p:spPr>
        <p:txBody>
          <a:bodyPr wrap="square">
            <a:spAutoFit/>
          </a:bodyPr>
          <a:lstStyle/>
          <a:p>
            <a:r>
              <a:rPr lang="en-US" sz="1600" dirty="0" smtClean="0"/>
              <a:t>After completing the tool, a </a:t>
            </a:r>
            <a:r>
              <a:rPr lang="en-US" sz="1600" dirty="0"/>
              <a:t>customized visit guide is generated for use by both parents and their child’s health care </a:t>
            </a:r>
            <a:r>
              <a:rPr lang="en-US" sz="1600" dirty="0" smtClean="0"/>
              <a:t>provider(s). The entire online time for most parents is roughly 10 minutes</a:t>
            </a:r>
          </a:p>
          <a:p>
            <a:endParaRPr lang="en-US" dirty="0"/>
          </a:p>
        </p:txBody>
      </p:sp>
      <p:pic>
        <p:nvPicPr>
          <p:cNvPr id="9" name="Picture 2"/>
          <p:cNvPicPr>
            <a:picLocks noChangeAspect="1" noChangeArrowheads="1"/>
          </p:cNvPicPr>
          <p:nvPr/>
        </p:nvPicPr>
        <p:blipFill>
          <a:blip r:embed="rId4" cstate="print"/>
          <a:srcRect l="3750" t="9260" r="2969" b="17383"/>
          <a:stretch>
            <a:fillRect/>
          </a:stretch>
        </p:blipFill>
        <p:spPr bwMode="auto">
          <a:xfrm>
            <a:off x="1485900" y="2135701"/>
            <a:ext cx="7391400" cy="4650149"/>
          </a:xfrm>
          <a:prstGeom prst="rect">
            <a:avLst/>
          </a:prstGeom>
          <a:noFill/>
          <a:ln w="9525">
            <a:noFill/>
            <a:miter lim="800000"/>
            <a:headEnd/>
            <a:tailEnd/>
          </a:ln>
        </p:spPr>
      </p:pic>
    </p:spTree>
    <p:extLst>
      <p:ext uri="{BB962C8B-B14F-4D97-AF65-F5344CB8AC3E}">
        <p14:creationId xmlns:p14="http://schemas.microsoft.com/office/powerpoint/2010/main" xmlns="" val="1874995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140"/>
            <a:ext cx="8229600" cy="990600"/>
          </a:xfrm>
        </p:spPr>
        <p:txBody>
          <a:bodyPr/>
          <a:lstStyle/>
          <a:p>
            <a:r>
              <a:rPr lang="en-US" dirty="0" smtClean="0"/>
              <a:t>Thank You for Joining the Webinar!</a:t>
            </a:r>
            <a:endParaRPr lang="en-US" dirty="0"/>
          </a:p>
        </p:txBody>
      </p:sp>
      <p:sp>
        <p:nvSpPr>
          <p:cNvPr id="3" name="Content Placeholder 2"/>
          <p:cNvSpPr>
            <a:spLocks noGrp="1"/>
          </p:cNvSpPr>
          <p:nvPr>
            <p:ph idx="1"/>
          </p:nvPr>
        </p:nvSpPr>
        <p:spPr>
          <a:xfrm>
            <a:off x="457200" y="1676400"/>
            <a:ext cx="8229600" cy="4427611"/>
          </a:xfrm>
        </p:spPr>
        <p:txBody>
          <a:bodyPr>
            <a:normAutofit/>
          </a:bodyPr>
          <a:lstStyle/>
          <a:p>
            <a:r>
              <a:rPr lang="en-US" b="1" u="sng" dirty="0" smtClean="0"/>
              <a:t>Presentation: </a:t>
            </a:r>
            <a:r>
              <a:rPr lang="en-US" dirty="0" smtClean="0"/>
              <a:t>To hear the presentation </a:t>
            </a:r>
            <a:r>
              <a:rPr lang="en-US" b="1" dirty="0" smtClean="0"/>
              <a:t>dial 1-800-985-7366 password=38645# </a:t>
            </a:r>
          </a:p>
          <a:p>
            <a:r>
              <a:rPr lang="en-US" b="1" u="sng" dirty="0" smtClean="0"/>
              <a:t>Asking Questions: </a:t>
            </a:r>
          </a:p>
          <a:p>
            <a:pPr lvl="1"/>
            <a:r>
              <a:rPr lang="en-US" dirty="0" smtClean="0"/>
              <a:t>Option 1: Type questions </a:t>
            </a:r>
            <a:r>
              <a:rPr lang="en-US" dirty="0"/>
              <a:t>onto the screen in Adobe </a:t>
            </a:r>
            <a:r>
              <a:rPr lang="en-US" dirty="0" smtClean="0"/>
              <a:t>Connect. </a:t>
            </a:r>
          </a:p>
          <a:p>
            <a:pPr lvl="1"/>
            <a:r>
              <a:rPr lang="en-US" dirty="0" smtClean="0"/>
              <a:t>Option 2: Wait until we open the phone line to ask questions “live” </a:t>
            </a:r>
          </a:p>
          <a:p>
            <a:r>
              <a:rPr lang="en-US" b="1" u="sng" dirty="0" smtClean="0"/>
              <a:t>Getting materials</a:t>
            </a:r>
            <a:r>
              <a:rPr lang="en-US" dirty="0" smtClean="0"/>
              <a:t>: Slides, video and other informational materials are posted at </a:t>
            </a:r>
            <a:r>
              <a:rPr lang="en-US" dirty="0" smtClean="0">
                <a:hlinkClick r:id="rId2"/>
              </a:rPr>
              <a:t>www.WellVisitPlanner.org</a:t>
            </a:r>
            <a:r>
              <a:rPr lang="en-US" dirty="0" smtClean="0"/>
              <a:t> </a:t>
            </a:r>
            <a:endParaRPr lang="en-US" dirty="0"/>
          </a:p>
        </p:txBody>
      </p:sp>
      <p:sp>
        <p:nvSpPr>
          <p:cNvPr id="4" name="Text Box 5"/>
          <p:cNvSpPr txBox="1"/>
          <p:nvPr/>
        </p:nvSpPr>
        <p:spPr>
          <a:xfrm>
            <a:off x="0" y="246044"/>
            <a:ext cx="9144000" cy="532666"/>
          </a:xfrm>
          <a:prstGeom prst="rect">
            <a:avLst/>
          </a:prstGeom>
          <a:solidFill>
            <a:schemeClr val="bg2">
              <a:lumMod val="10000"/>
            </a:schemeClr>
          </a:solidFill>
          <a:ln>
            <a:solidFill>
              <a:schemeClr val="bg2">
                <a:lumMod val="10000"/>
              </a:schemeClr>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36576" rIns="91440" bIns="36576" numCol="1" spcCol="0" rtlCol="0" fromWordArt="0" anchor="t" anchorCtr="0" forceAA="0" compatLnSpc="1">
            <a:prstTxWarp prst="textNoShape">
              <a:avLst/>
            </a:prstTxWarp>
            <a:noAutofit/>
          </a:bodyPr>
          <a:lstStyle/>
          <a:p>
            <a:pPr marL="0" marR="0" algn="ctr">
              <a:spcBef>
                <a:spcPts val="0"/>
              </a:spcBef>
              <a:spcAft>
                <a:spcPts val="0"/>
              </a:spcAft>
            </a:pPr>
            <a:r>
              <a:rPr lang="en-US" sz="1100">
                <a:solidFill>
                  <a:srgbClr val="FFFFFF"/>
                </a:solidFill>
                <a:effectLst/>
                <a:ea typeface="ＭＳ 明朝"/>
                <a:cs typeface="Times New Roman"/>
              </a:rPr>
              <a:t> </a:t>
            </a:r>
            <a:endParaRPr lang="en-US" sz="1200">
              <a:effectLst/>
              <a:ea typeface="ＭＳ 明朝"/>
              <a:cs typeface="Times New Roman"/>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bwMode="auto">
          <a:xfrm>
            <a:off x="3506792" y="115440"/>
            <a:ext cx="2251275" cy="787714"/>
          </a:xfrm>
          <a:prstGeom prst="rect">
            <a:avLst/>
          </a:prstGeom>
          <a:noFill/>
          <a:ln>
            <a:noFill/>
          </a:ln>
          <a:extLst>
            <a:ext uri="{53640926-AAD7-44D8-BBD7-CCE9431645EC}">
              <a14:shadowObscured xmlns:a14="http://schemas.microsoft.com/office/drawing/2010/main" xmlns=""/>
            </a:ext>
          </a:extLst>
        </p:spPr>
      </p:pic>
      <p:sp>
        <p:nvSpPr>
          <p:cNvPr id="6" name="Footer Placeholder 5"/>
          <p:cNvSpPr>
            <a:spLocks noGrp="1"/>
          </p:cNvSpPr>
          <p:nvPr>
            <p:ph type="ftr" sz="quarter" idx="11"/>
          </p:nvPr>
        </p:nvSpPr>
        <p:spPr>
          <a:xfrm>
            <a:off x="4294866" y="6456666"/>
            <a:ext cx="4114800" cy="329184"/>
          </a:xfrm>
        </p:spPr>
        <p:txBody>
          <a:bodyPr/>
          <a:lstStyle/>
          <a:p>
            <a:pPr algn="r"/>
            <a:r>
              <a:rPr lang="en-US" sz="1400" dirty="0" smtClean="0">
                <a:solidFill>
                  <a:schemeClr val="bg2">
                    <a:lumMod val="10000"/>
                  </a:schemeClr>
                </a:solidFill>
              </a:rPr>
              <a:t>Well Visit Planner Webinar, December 3, 2012    |</a:t>
            </a:r>
            <a:endParaRPr lang="en-US" sz="1400" dirty="0">
              <a:solidFill>
                <a:schemeClr val="bg2">
                  <a:lumMod val="10000"/>
                </a:schemeClr>
              </a:solidFill>
            </a:endParaRPr>
          </a:p>
        </p:txBody>
      </p:sp>
      <p:sp>
        <p:nvSpPr>
          <p:cNvPr id="7" name="Slide Number Placeholder 6"/>
          <p:cNvSpPr>
            <a:spLocks noGrp="1"/>
          </p:cNvSpPr>
          <p:nvPr>
            <p:ph type="sldNum" sz="quarter" idx="12"/>
          </p:nvPr>
        </p:nvSpPr>
        <p:spPr>
          <a:xfrm>
            <a:off x="8457004" y="6456666"/>
            <a:ext cx="1066800" cy="329184"/>
          </a:xfrm>
        </p:spPr>
        <p:txBody>
          <a:bodyPr/>
          <a:lstStyle/>
          <a:p>
            <a:fld id="{0CFEC368-1D7A-4F81-ABF6-AE0E36BAF64C}" type="slidenum">
              <a:rPr lang="en-US" smtClean="0">
                <a:solidFill>
                  <a:schemeClr val="bg2">
                    <a:lumMod val="10000"/>
                  </a:schemeClr>
                </a:solidFill>
              </a:rPr>
              <a:pPr/>
              <a:t>2</a:t>
            </a:fld>
            <a:endParaRPr lang="en-US" dirty="0">
              <a:solidFill>
                <a:schemeClr val="bg2">
                  <a:lumMod val="10000"/>
                </a:schemeClr>
              </a:solidFill>
            </a:endParaRPr>
          </a:p>
        </p:txBody>
      </p:sp>
      <p:pic>
        <p:nvPicPr>
          <p:cNvPr id="8" name="Picture 7"/>
          <p:cNvPicPr>
            <a:picLocks noChangeAspect="1"/>
          </p:cNvPicPr>
          <p:nvPr/>
        </p:nvPicPr>
        <p:blipFill>
          <a:blip r:embed="rId4" cstate="print"/>
          <a:stretch>
            <a:fillRect/>
          </a:stretch>
        </p:blipFill>
        <p:spPr>
          <a:xfrm>
            <a:off x="234321" y="5400675"/>
            <a:ext cx="2768225" cy="1186382"/>
          </a:xfrm>
          <a:prstGeom prst="rect">
            <a:avLst/>
          </a:prstGeom>
        </p:spPr>
      </p:pic>
    </p:spTree>
    <p:extLst>
      <p:ext uri="{BB962C8B-B14F-4D97-AF65-F5344CB8AC3E}">
        <p14:creationId xmlns:p14="http://schemas.microsoft.com/office/powerpoint/2010/main" xmlns="" val="4073765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488427"/>
            <a:ext cx="7772400" cy="2200275"/>
          </a:xfrm>
        </p:spPr>
        <p:txBody>
          <a:bodyPr/>
          <a:lstStyle/>
          <a:p>
            <a:pPr algn="ctr"/>
            <a:r>
              <a:rPr lang="en-US" dirty="0" smtClean="0">
                <a:solidFill>
                  <a:schemeClr val="tx1"/>
                </a:solidFill>
              </a:rPr>
              <a:t>Demonstration of the Public Use WVP</a:t>
            </a:r>
            <a:endParaRPr lang="en-US" dirty="0">
              <a:solidFill>
                <a:schemeClr val="tx1"/>
              </a:solidFill>
            </a:endParaRPr>
          </a:p>
        </p:txBody>
      </p:sp>
      <p:sp>
        <p:nvSpPr>
          <p:cNvPr id="3" name="Text Placeholder 2"/>
          <p:cNvSpPr>
            <a:spLocks noGrp="1"/>
          </p:cNvSpPr>
          <p:nvPr>
            <p:ph type="body" idx="1"/>
          </p:nvPr>
        </p:nvSpPr>
        <p:spPr>
          <a:xfrm>
            <a:off x="722313" y="4639564"/>
            <a:ext cx="7772400" cy="1500187"/>
          </a:xfrm>
        </p:spPr>
        <p:txBody>
          <a:bodyPr>
            <a:noAutofit/>
          </a:bodyPr>
          <a:lstStyle/>
          <a:p>
            <a:r>
              <a:rPr lang="en-US" sz="3200" b="1" u="sng" dirty="0" smtClean="0"/>
              <a:t>Reminder</a:t>
            </a:r>
            <a:r>
              <a:rPr lang="en-US" sz="3200" b="1" dirty="0" smtClean="0"/>
              <a:t>: </a:t>
            </a:r>
            <a:r>
              <a:rPr lang="en-US" sz="3200" b="1" dirty="0"/>
              <a:t>A</a:t>
            </a:r>
            <a:r>
              <a:rPr lang="en-US" sz="3200" b="1" dirty="0" smtClean="0"/>
              <a:t>udio </a:t>
            </a:r>
            <a:r>
              <a:rPr lang="en-US" sz="3200" b="1" dirty="0"/>
              <a:t>will be coming through </a:t>
            </a:r>
            <a:r>
              <a:rPr lang="en-US" sz="3200" b="1" dirty="0" smtClean="0"/>
              <a:t>your computer</a:t>
            </a:r>
            <a:r>
              <a:rPr lang="en-US" sz="3200" b="1" dirty="0"/>
              <a:t>, not through the </a:t>
            </a:r>
            <a:r>
              <a:rPr lang="en-US" sz="3200" b="1" dirty="0" smtClean="0"/>
              <a:t>phone - please make </a:t>
            </a:r>
            <a:r>
              <a:rPr lang="en-US" sz="3200" b="1" dirty="0"/>
              <a:t>sure your speakers are on </a:t>
            </a:r>
          </a:p>
        </p:txBody>
      </p:sp>
      <p:sp>
        <p:nvSpPr>
          <p:cNvPr id="4" name="Footer Placeholder 3"/>
          <p:cNvSpPr>
            <a:spLocks noGrp="1"/>
          </p:cNvSpPr>
          <p:nvPr>
            <p:ph type="ftr" sz="quarter" idx="11"/>
          </p:nvPr>
        </p:nvSpPr>
        <p:spPr>
          <a:xfrm>
            <a:off x="4114800" y="6418580"/>
            <a:ext cx="4114800" cy="329184"/>
          </a:xfrm>
        </p:spPr>
        <p:txBody>
          <a:bodyPr/>
          <a:lstStyle/>
          <a:p>
            <a:pPr algn="r"/>
            <a:r>
              <a:rPr lang="en-US" sz="1400" dirty="0" smtClean="0"/>
              <a:t>Well Visit Planner Webinar December 3, 2012     |</a:t>
            </a:r>
            <a:endParaRPr lang="en-US" sz="1400" dirty="0"/>
          </a:p>
        </p:txBody>
      </p:sp>
      <p:sp>
        <p:nvSpPr>
          <p:cNvPr id="5" name="Slide Number Placeholder 4"/>
          <p:cNvSpPr>
            <a:spLocks noGrp="1"/>
          </p:cNvSpPr>
          <p:nvPr>
            <p:ph type="sldNum" sz="quarter" idx="12"/>
          </p:nvPr>
        </p:nvSpPr>
        <p:spPr>
          <a:xfrm>
            <a:off x="8305800" y="6418580"/>
            <a:ext cx="1066800" cy="329184"/>
          </a:xfrm>
        </p:spPr>
        <p:txBody>
          <a:bodyPr/>
          <a:lstStyle/>
          <a:p>
            <a:fld id="{0CFEC368-1D7A-4F81-ABF6-AE0E36BAF64C}" type="slidenum">
              <a:rPr lang="en-US" smtClean="0"/>
              <a:pPr/>
              <a:t>20</a:t>
            </a:fld>
            <a:endParaRPr lang="en-US"/>
          </a:p>
        </p:txBody>
      </p:sp>
      <p:sp>
        <p:nvSpPr>
          <p:cNvPr id="6" name="Text Box 5"/>
          <p:cNvSpPr txBox="1"/>
          <p:nvPr/>
        </p:nvSpPr>
        <p:spPr>
          <a:xfrm>
            <a:off x="0" y="351130"/>
            <a:ext cx="9144000" cy="1137297"/>
          </a:xfrm>
          <a:prstGeom prst="rect">
            <a:avLst/>
          </a:prstGeom>
          <a:solidFill>
            <a:schemeClr val="bg2">
              <a:lumMod val="10000"/>
            </a:schemeClr>
          </a:solidFill>
          <a:ln>
            <a:solidFill>
              <a:schemeClr val="bg2">
                <a:lumMod val="10000"/>
              </a:schemeClr>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36576" rIns="91440" bIns="36576" numCol="1" spcCol="0" rtlCol="0" fromWordArt="0" anchor="t" anchorCtr="0" forceAA="0" compatLnSpc="1">
            <a:prstTxWarp prst="textNoShape">
              <a:avLst/>
            </a:prstTxWarp>
            <a:noAutofit/>
          </a:bodyPr>
          <a:lstStyle/>
          <a:p>
            <a:pPr marL="0" marR="0" algn="ctr">
              <a:spcBef>
                <a:spcPts val="0"/>
              </a:spcBef>
              <a:spcAft>
                <a:spcPts val="0"/>
              </a:spcAft>
            </a:pPr>
            <a:r>
              <a:rPr lang="en-US" sz="1100">
                <a:solidFill>
                  <a:srgbClr val="FFFFFF"/>
                </a:solidFill>
                <a:effectLst/>
                <a:ea typeface="ＭＳ 明朝"/>
                <a:cs typeface="Times New Roman"/>
              </a:rPr>
              <a:t> </a:t>
            </a:r>
            <a:endParaRPr lang="en-US" sz="1200">
              <a:effectLst/>
              <a:ea typeface="ＭＳ 明朝"/>
              <a:cs typeface="Times New Roman"/>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bwMode="auto">
          <a:xfrm>
            <a:off x="2311412" y="134477"/>
            <a:ext cx="4459311" cy="1560300"/>
          </a:xfrm>
          <a:prstGeom prst="rect">
            <a:avLst/>
          </a:prstGeom>
          <a:noFill/>
          <a:ln>
            <a:noFill/>
          </a:ln>
          <a:extLst>
            <a:ext uri="{53640926-AAD7-44D8-BBD7-CCE9431645EC}">
              <a14:shadowObscured xmlns:a14="http://schemas.microsoft.com/office/drawing/2010/main" xmlns=""/>
            </a:ext>
          </a:extLst>
        </p:spPr>
      </p:pic>
      <p:sp>
        <p:nvSpPr>
          <p:cNvPr id="8" name="Subtitle 2"/>
          <p:cNvSpPr txBox="1">
            <a:spLocks/>
          </p:cNvSpPr>
          <p:nvPr/>
        </p:nvSpPr>
        <p:spPr>
          <a:xfrm>
            <a:off x="2311413" y="1694778"/>
            <a:ext cx="1541732" cy="546522"/>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lgn="ctr"/>
            <a:r>
              <a:rPr lang="en-US" sz="2200" b="1" dirty="0" smtClean="0">
                <a:effectLst>
                  <a:glow rad="101600">
                    <a:schemeClr val="accent1">
                      <a:satMod val="175000"/>
                      <a:alpha val="40000"/>
                    </a:schemeClr>
                  </a:glow>
                </a:effectLst>
              </a:rPr>
              <a:t>Engage 	</a:t>
            </a:r>
            <a:endParaRPr lang="en-US" sz="2200" b="1" dirty="0">
              <a:effectLst>
                <a:glow rad="101600">
                  <a:schemeClr val="accent1">
                    <a:satMod val="175000"/>
                    <a:alpha val="40000"/>
                  </a:schemeClr>
                </a:glow>
              </a:effectLst>
            </a:endParaRPr>
          </a:p>
        </p:txBody>
      </p:sp>
      <p:sp>
        <p:nvSpPr>
          <p:cNvPr id="9" name="Subtitle 2"/>
          <p:cNvSpPr txBox="1">
            <a:spLocks/>
          </p:cNvSpPr>
          <p:nvPr/>
        </p:nvSpPr>
        <p:spPr>
          <a:xfrm>
            <a:off x="5339564" y="1694778"/>
            <a:ext cx="1431160" cy="475999"/>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lgn="ctr"/>
            <a:r>
              <a:rPr lang="en-US" sz="2200" b="1" dirty="0" smtClean="0">
                <a:effectLst>
                  <a:glow rad="101600">
                    <a:schemeClr val="accent1">
                      <a:satMod val="175000"/>
                      <a:alpha val="40000"/>
                    </a:schemeClr>
                  </a:glow>
                </a:effectLst>
              </a:rPr>
              <a:t>Improve</a:t>
            </a:r>
            <a:endParaRPr lang="en-US" sz="2200" b="1" dirty="0">
              <a:effectLst>
                <a:glow rad="101600">
                  <a:schemeClr val="accent1">
                    <a:satMod val="175000"/>
                    <a:alpha val="40000"/>
                  </a:schemeClr>
                </a:glow>
              </a:effectLst>
            </a:endParaRPr>
          </a:p>
        </p:txBody>
      </p:sp>
      <p:sp>
        <p:nvSpPr>
          <p:cNvPr id="10" name="Subtitle 2"/>
          <p:cNvSpPr txBox="1">
            <a:spLocks/>
          </p:cNvSpPr>
          <p:nvPr/>
        </p:nvSpPr>
        <p:spPr>
          <a:xfrm>
            <a:off x="3853145" y="1694777"/>
            <a:ext cx="1486418" cy="475999"/>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lgn="ctr"/>
            <a:r>
              <a:rPr lang="en-US" sz="2200" b="1" dirty="0" smtClean="0">
                <a:effectLst>
                  <a:glow rad="101600">
                    <a:schemeClr val="accent1">
                      <a:satMod val="175000"/>
                      <a:alpha val="40000"/>
                    </a:schemeClr>
                  </a:glow>
                </a:effectLst>
              </a:rPr>
              <a:t>Educate</a:t>
            </a:r>
            <a:endParaRPr lang="en-US" sz="2200" b="1" dirty="0">
              <a:effectLst>
                <a:glow rad="101600">
                  <a:schemeClr val="accent1">
                    <a:satMod val="175000"/>
                    <a:alpha val="40000"/>
                  </a:schemeClr>
                </a:glow>
              </a:effectLst>
            </a:endParaRPr>
          </a:p>
        </p:txBody>
      </p:sp>
      <p:sp>
        <p:nvSpPr>
          <p:cNvPr id="11" name="Rectangle 10"/>
          <p:cNvSpPr/>
          <p:nvPr/>
        </p:nvSpPr>
        <p:spPr>
          <a:xfrm>
            <a:off x="3123531" y="3688702"/>
            <a:ext cx="2835071" cy="369332"/>
          </a:xfrm>
          <a:prstGeom prst="rect">
            <a:avLst/>
          </a:prstGeom>
        </p:spPr>
        <p:txBody>
          <a:bodyPr wrap="none">
            <a:spAutoFit/>
          </a:bodyPr>
          <a:lstStyle/>
          <a:p>
            <a:r>
              <a:rPr lang="en-US" u="sng" dirty="0">
                <a:hlinkClick r:id="rId3"/>
              </a:rPr>
              <a:t>http://</a:t>
            </a:r>
            <a:r>
              <a:rPr lang="en-US" u="sng" dirty="0">
                <a:uFill>
                  <a:solidFill>
                    <a:schemeClr val="tx1"/>
                  </a:solidFill>
                </a:uFill>
                <a:hlinkClick r:id="rId3"/>
              </a:rPr>
              <a:t>youtu.be/eG-fFjfyqnY</a:t>
            </a:r>
            <a:endParaRPr lang="en-US" u="sng" dirty="0">
              <a:uFill>
                <a:solidFill>
                  <a:schemeClr val="tx1"/>
                </a:solidFill>
              </a:uFill>
            </a:endParaRPr>
          </a:p>
        </p:txBody>
      </p:sp>
    </p:spTree>
    <p:extLst>
      <p:ext uri="{BB962C8B-B14F-4D97-AF65-F5344CB8AC3E}">
        <p14:creationId xmlns:p14="http://schemas.microsoft.com/office/powerpoint/2010/main" xmlns="" val="331142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74900"/>
            <a:ext cx="8458199" cy="2200275"/>
          </a:xfrm>
        </p:spPr>
        <p:txBody>
          <a:bodyPr/>
          <a:lstStyle/>
          <a:p>
            <a:r>
              <a:rPr lang="en-US" dirty="0" smtClean="0">
                <a:solidFill>
                  <a:srgbClr val="FFFFFF"/>
                </a:solidFill>
              </a:rPr>
              <a:t>Selecting the Right tool(s)</a:t>
            </a:r>
            <a:endParaRPr lang="en-US" dirty="0">
              <a:solidFill>
                <a:srgbClr val="FFFFFF"/>
              </a:solidFill>
            </a:endParaRPr>
          </a:p>
        </p:txBody>
      </p:sp>
      <p:sp>
        <p:nvSpPr>
          <p:cNvPr id="3" name="Text Placeholder 2"/>
          <p:cNvSpPr>
            <a:spLocks noGrp="1"/>
          </p:cNvSpPr>
          <p:nvPr>
            <p:ph type="body" idx="1"/>
          </p:nvPr>
        </p:nvSpPr>
        <p:spPr>
          <a:xfrm>
            <a:off x="722313" y="4639564"/>
            <a:ext cx="7772400" cy="1500187"/>
          </a:xfrm>
        </p:spPr>
        <p:txBody>
          <a:bodyPr/>
          <a:lstStyle/>
          <a:p>
            <a:r>
              <a:rPr lang="en-US" dirty="0" smtClean="0"/>
              <a:t> in your clinic</a:t>
            </a:r>
            <a:endParaRPr lang="en-US" dirty="0"/>
          </a:p>
        </p:txBody>
      </p:sp>
      <p:sp>
        <p:nvSpPr>
          <p:cNvPr id="4" name="Footer Placeholder 3"/>
          <p:cNvSpPr>
            <a:spLocks noGrp="1"/>
          </p:cNvSpPr>
          <p:nvPr>
            <p:ph type="ftr" sz="quarter" idx="11"/>
          </p:nvPr>
        </p:nvSpPr>
        <p:spPr>
          <a:xfrm>
            <a:off x="4114800" y="6418580"/>
            <a:ext cx="4114800" cy="329184"/>
          </a:xfrm>
        </p:spPr>
        <p:txBody>
          <a:bodyPr/>
          <a:lstStyle/>
          <a:p>
            <a:pPr algn="r"/>
            <a:r>
              <a:rPr lang="en-US" sz="1400" dirty="0" smtClean="0"/>
              <a:t>Well Visit Planner Webinar December 3, 2012     |</a:t>
            </a:r>
            <a:endParaRPr lang="en-US" sz="1400" dirty="0"/>
          </a:p>
        </p:txBody>
      </p:sp>
      <p:sp>
        <p:nvSpPr>
          <p:cNvPr id="5" name="Slide Number Placeholder 4"/>
          <p:cNvSpPr>
            <a:spLocks noGrp="1"/>
          </p:cNvSpPr>
          <p:nvPr>
            <p:ph type="sldNum" sz="quarter" idx="12"/>
          </p:nvPr>
        </p:nvSpPr>
        <p:spPr>
          <a:xfrm>
            <a:off x="8305800" y="6418580"/>
            <a:ext cx="1066800" cy="329184"/>
          </a:xfrm>
        </p:spPr>
        <p:txBody>
          <a:bodyPr/>
          <a:lstStyle/>
          <a:p>
            <a:fld id="{0CFEC368-1D7A-4F81-ABF6-AE0E36BAF64C}" type="slidenum">
              <a:rPr lang="en-US" smtClean="0"/>
              <a:pPr/>
              <a:t>21</a:t>
            </a:fld>
            <a:endParaRPr lang="en-US"/>
          </a:p>
        </p:txBody>
      </p:sp>
      <p:sp>
        <p:nvSpPr>
          <p:cNvPr id="6" name="Text Box 5"/>
          <p:cNvSpPr txBox="1"/>
          <p:nvPr/>
        </p:nvSpPr>
        <p:spPr>
          <a:xfrm>
            <a:off x="0" y="351130"/>
            <a:ext cx="9144000" cy="1137297"/>
          </a:xfrm>
          <a:prstGeom prst="rect">
            <a:avLst/>
          </a:prstGeom>
          <a:solidFill>
            <a:schemeClr val="bg2">
              <a:lumMod val="10000"/>
            </a:schemeClr>
          </a:solidFill>
          <a:ln>
            <a:solidFill>
              <a:schemeClr val="bg2">
                <a:lumMod val="10000"/>
              </a:schemeClr>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36576" rIns="91440" bIns="36576" numCol="1" spcCol="0" rtlCol="0" fromWordArt="0" anchor="t" anchorCtr="0" forceAA="0" compatLnSpc="1">
            <a:prstTxWarp prst="textNoShape">
              <a:avLst/>
            </a:prstTxWarp>
            <a:noAutofit/>
          </a:bodyPr>
          <a:lstStyle/>
          <a:p>
            <a:pPr marL="0" marR="0" algn="ctr">
              <a:spcBef>
                <a:spcPts val="0"/>
              </a:spcBef>
              <a:spcAft>
                <a:spcPts val="0"/>
              </a:spcAft>
            </a:pPr>
            <a:r>
              <a:rPr lang="en-US" sz="1100">
                <a:solidFill>
                  <a:srgbClr val="FFFFFF"/>
                </a:solidFill>
                <a:effectLst/>
                <a:ea typeface="ＭＳ 明朝"/>
                <a:cs typeface="Times New Roman"/>
              </a:rPr>
              <a:t> </a:t>
            </a:r>
            <a:endParaRPr lang="en-US" sz="1200">
              <a:effectLst/>
              <a:ea typeface="ＭＳ 明朝"/>
              <a:cs typeface="Times New Roman"/>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bwMode="auto">
          <a:xfrm>
            <a:off x="2311412" y="134477"/>
            <a:ext cx="4459311" cy="1560300"/>
          </a:xfrm>
          <a:prstGeom prst="rect">
            <a:avLst/>
          </a:prstGeom>
          <a:noFill/>
          <a:ln>
            <a:noFill/>
          </a:ln>
          <a:extLst>
            <a:ext uri="{53640926-AAD7-44D8-BBD7-CCE9431645EC}">
              <a14:shadowObscured xmlns:a14="http://schemas.microsoft.com/office/drawing/2010/main" xmlns=""/>
            </a:ext>
          </a:extLst>
        </p:spPr>
      </p:pic>
      <p:sp>
        <p:nvSpPr>
          <p:cNvPr id="8" name="Subtitle 2"/>
          <p:cNvSpPr txBox="1">
            <a:spLocks/>
          </p:cNvSpPr>
          <p:nvPr/>
        </p:nvSpPr>
        <p:spPr>
          <a:xfrm>
            <a:off x="2311413" y="1694778"/>
            <a:ext cx="1541732" cy="546522"/>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lgn="ctr"/>
            <a:r>
              <a:rPr lang="en-US" sz="2200" b="1" dirty="0" smtClean="0">
                <a:effectLst>
                  <a:glow rad="101600">
                    <a:schemeClr val="accent1">
                      <a:satMod val="175000"/>
                      <a:alpha val="40000"/>
                    </a:schemeClr>
                  </a:glow>
                </a:effectLst>
              </a:rPr>
              <a:t>Engage 	</a:t>
            </a:r>
            <a:endParaRPr lang="en-US" sz="2200" b="1" dirty="0">
              <a:effectLst>
                <a:glow rad="101600">
                  <a:schemeClr val="accent1">
                    <a:satMod val="175000"/>
                    <a:alpha val="40000"/>
                  </a:schemeClr>
                </a:glow>
              </a:effectLst>
            </a:endParaRPr>
          </a:p>
        </p:txBody>
      </p:sp>
      <p:sp>
        <p:nvSpPr>
          <p:cNvPr id="9" name="Subtitle 2"/>
          <p:cNvSpPr txBox="1">
            <a:spLocks/>
          </p:cNvSpPr>
          <p:nvPr/>
        </p:nvSpPr>
        <p:spPr>
          <a:xfrm>
            <a:off x="5339564" y="1694778"/>
            <a:ext cx="1431160" cy="475999"/>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lgn="ctr"/>
            <a:r>
              <a:rPr lang="en-US" sz="2200" b="1" dirty="0" smtClean="0">
                <a:effectLst>
                  <a:glow rad="101600">
                    <a:schemeClr val="accent1">
                      <a:satMod val="175000"/>
                      <a:alpha val="40000"/>
                    </a:schemeClr>
                  </a:glow>
                </a:effectLst>
              </a:rPr>
              <a:t>Improve</a:t>
            </a:r>
            <a:endParaRPr lang="en-US" sz="2200" b="1" dirty="0">
              <a:effectLst>
                <a:glow rad="101600">
                  <a:schemeClr val="accent1">
                    <a:satMod val="175000"/>
                    <a:alpha val="40000"/>
                  </a:schemeClr>
                </a:glow>
              </a:effectLst>
            </a:endParaRPr>
          </a:p>
        </p:txBody>
      </p:sp>
      <p:sp>
        <p:nvSpPr>
          <p:cNvPr id="10" name="Subtitle 2"/>
          <p:cNvSpPr txBox="1">
            <a:spLocks/>
          </p:cNvSpPr>
          <p:nvPr/>
        </p:nvSpPr>
        <p:spPr>
          <a:xfrm>
            <a:off x="3853145" y="1694777"/>
            <a:ext cx="1486418" cy="475999"/>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lgn="ctr"/>
            <a:r>
              <a:rPr lang="en-US" sz="2200" b="1" dirty="0" smtClean="0">
                <a:effectLst>
                  <a:glow rad="101600">
                    <a:schemeClr val="accent1">
                      <a:satMod val="175000"/>
                      <a:alpha val="40000"/>
                    </a:schemeClr>
                  </a:glow>
                </a:effectLst>
              </a:rPr>
              <a:t>Educate</a:t>
            </a:r>
            <a:endParaRPr lang="en-US" sz="2200" b="1" dirty="0">
              <a:effectLst>
                <a:glow rad="101600">
                  <a:schemeClr val="accent1">
                    <a:satMod val="175000"/>
                    <a:alpha val="40000"/>
                  </a:schemeClr>
                </a:glow>
              </a:effectLst>
            </a:endParaRPr>
          </a:p>
        </p:txBody>
      </p:sp>
    </p:spTree>
    <p:extLst>
      <p:ext uri="{BB962C8B-B14F-4D97-AF65-F5344CB8AC3E}">
        <p14:creationId xmlns:p14="http://schemas.microsoft.com/office/powerpoint/2010/main" xmlns="" val="3788385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140"/>
            <a:ext cx="8229600" cy="990600"/>
          </a:xfrm>
        </p:spPr>
        <p:txBody>
          <a:bodyPr>
            <a:normAutofit/>
          </a:bodyPr>
          <a:lstStyle/>
          <a:p>
            <a:r>
              <a:rPr lang="en-US" dirty="0" smtClean="0"/>
              <a:t>Two Primary Options</a:t>
            </a:r>
            <a:endParaRPr lang="en-US" dirty="0"/>
          </a:p>
        </p:txBody>
      </p:sp>
      <p:sp>
        <p:nvSpPr>
          <p:cNvPr id="4" name="Text Box 5"/>
          <p:cNvSpPr txBox="1"/>
          <p:nvPr/>
        </p:nvSpPr>
        <p:spPr>
          <a:xfrm>
            <a:off x="0" y="246044"/>
            <a:ext cx="9144000" cy="532666"/>
          </a:xfrm>
          <a:prstGeom prst="rect">
            <a:avLst/>
          </a:prstGeom>
          <a:solidFill>
            <a:schemeClr val="bg2">
              <a:lumMod val="10000"/>
            </a:schemeClr>
          </a:solidFill>
          <a:ln>
            <a:solidFill>
              <a:schemeClr val="bg2">
                <a:lumMod val="10000"/>
              </a:schemeClr>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36576" rIns="91440" bIns="36576" numCol="1" spcCol="0" rtlCol="0" fromWordArt="0" anchor="t" anchorCtr="0" forceAA="0" compatLnSpc="1">
            <a:prstTxWarp prst="textNoShape">
              <a:avLst/>
            </a:prstTxWarp>
            <a:noAutofit/>
          </a:bodyPr>
          <a:lstStyle/>
          <a:p>
            <a:pPr marL="0" marR="0" algn="ctr">
              <a:spcBef>
                <a:spcPts val="0"/>
              </a:spcBef>
              <a:spcAft>
                <a:spcPts val="0"/>
              </a:spcAft>
            </a:pPr>
            <a:r>
              <a:rPr lang="en-US" sz="1100">
                <a:solidFill>
                  <a:srgbClr val="FFFFFF"/>
                </a:solidFill>
                <a:effectLst/>
                <a:ea typeface="ＭＳ 明朝"/>
                <a:cs typeface="Times New Roman"/>
              </a:rPr>
              <a:t> </a:t>
            </a:r>
            <a:endParaRPr lang="en-US" sz="1200">
              <a:effectLst/>
              <a:ea typeface="ＭＳ 明朝"/>
              <a:cs typeface="Times New Roman"/>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bwMode="auto">
          <a:xfrm>
            <a:off x="3506792" y="115440"/>
            <a:ext cx="2251275" cy="787714"/>
          </a:xfrm>
          <a:prstGeom prst="rect">
            <a:avLst/>
          </a:prstGeom>
          <a:noFill/>
          <a:ln>
            <a:noFill/>
          </a:ln>
          <a:extLst>
            <a:ext uri="{53640926-AAD7-44D8-BBD7-CCE9431645EC}">
              <a14:shadowObscured xmlns:a14="http://schemas.microsoft.com/office/drawing/2010/main" xmlns=""/>
            </a:ext>
          </a:extLst>
        </p:spPr>
      </p:pic>
      <p:sp>
        <p:nvSpPr>
          <p:cNvPr id="7" name="Slide Number Placeholder 6"/>
          <p:cNvSpPr>
            <a:spLocks noGrp="1"/>
          </p:cNvSpPr>
          <p:nvPr>
            <p:ph type="sldNum" sz="quarter" idx="12"/>
          </p:nvPr>
        </p:nvSpPr>
        <p:spPr>
          <a:xfrm>
            <a:off x="8457004" y="6456666"/>
            <a:ext cx="1066800" cy="329184"/>
          </a:xfrm>
        </p:spPr>
        <p:txBody>
          <a:bodyPr/>
          <a:lstStyle/>
          <a:p>
            <a:fld id="{0CFEC368-1D7A-4F81-ABF6-AE0E36BAF64C}" type="slidenum">
              <a:rPr lang="en-US" smtClean="0">
                <a:solidFill>
                  <a:schemeClr val="bg2">
                    <a:lumMod val="10000"/>
                  </a:schemeClr>
                </a:solidFill>
              </a:rPr>
              <a:pPr/>
              <a:t>22</a:t>
            </a:fld>
            <a:endParaRPr lang="en-US" dirty="0">
              <a:solidFill>
                <a:schemeClr val="bg2">
                  <a:lumMod val="10000"/>
                </a:schemeClr>
              </a:solidFill>
            </a:endParaRPr>
          </a:p>
        </p:txBody>
      </p:sp>
      <p:pic>
        <p:nvPicPr>
          <p:cNvPr id="2050" name="Picture 2"/>
          <p:cNvPicPr>
            <a:picLocks noGrp="1" noChangeAspect="1" noChangeArrowheads="1"/>
          </p:cNvPicPr>
          <p:nvPr>
            <p:ph idx="1"/>
          </p:nvPr>
        </p:nvPicPr>
        <p:blipFill>
          <a:blip r:embed="rId3" cstate="print"/>
          <a:srcRect l="5107" t="8305" r="5286" b="13805"/>
          <a:stretch>
            <a:fillRect/>
          </a:stretch>
        </p:blipFill>
        <p:spPr bwMode="auto">
          <a:xfrm>
            <a:off x="765853" y="1877764"/>
            <a:ext cx="7058025" cy="4908086"/>
          </a:xfrm>
          <a:prstGeom prst="rect">
            <a:avLst/>
          </a:prstGeom>
          <a:noFill/>
          <a:ln w="9525">
            <a:noFill/>
            <a:miter lim="800000"/>
            <a:headEnd/>
            <a:tailEnd/>
          </a:ln>
        </p:spPr>
      </p:pic>
      <p:sp>
        <p:nvSpPr>
          <p:cNvPr id="10" name="TextBox 9"/>
          <p:cNvSpPr txBox="1"/>
          <p:nvPr/>
        </p:nvSpPr>
        <p:spPr>
          <a:xfrm>
            <a:off x="457200" y="1508432"/>
            <a:ext cx="8686800" cy="369332"/>
          </a:xfrm>
          <a:prstGeom prst="rect">
            <a:avLst/>
          </a:prstGeom>
          <a:noFill/>
        </p:spPr>
        <p:txBody>
          <a:bodyPr wrap="square" rtlCol="0">
            <a:spAutoFit/>
          </a:bodyPr>
          <a:lstStyle/>
          <a:p>
            <a:r>
              <a:rPr lang="en-US" dirty="0" smtClean="0"/>
              <a:t>1) Free public use website…start now! 2) Site-specific website</a:t>
            </a:r>
            <a:endParaRPr lang="en-US" dirty="0"/>
          </a:p>
        </p:txBody>
      </p:sp>
    </p:spTree>
    <p:extLst>
      <p:ext uri="{BB962C8B-B14F-4D97-AF65-F5344CB8AC3E}">
        <p14:creationId xmlns:p14="http://schemas.microsoft.com/office/powerpoint/2010/main" xmlns="" val="32165412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374900"/>
            <a:ext cx="7772400" cy="2200275"/>
          </a:xfrm>
        </p:spPr>
        <p:txBody>
          <a:bodyPr/>
          <a:lstStyle/>
          <a:p>
            <a:r>
              <a:rPr lang="en-US" dirty="0" smtClean="0">
                <a:solidFill>
                  <a:srgbClr val="FFFFFF"/>
                </a:solidFill>
              </a:rPr>
              <a:t>IMPLEMENTING the WVP</a:t>
            </a:r>
            <a:endParaRPr lang="en-US" dirty="0">
              <a:solidFill>
                <a:srgbClr val="FFFFFF"/>
              </a:solidFill>
            </a:endParaRPr>
          </a:p>
        </p:txBody>
      </p:sp>
      <p:sp>
        <p:nvSpPr>
          <p:cNvPr id="3" name="Text Placeholder 2"/>
          <p:cNvSpPr>
            <a:spLocks noGrp="1"/>
          </p:cNvSpPr>
          <p:nvPr>
            <p:ph type="body" idx="1"/>
          </p:nvPr>
        </p:nvSpPr>
        <p:spPr>
          <a:xfrm>
            <a:off x="722313" y="4639564"/>
            <a:ext cx="7772400" cy="1500187"/>
          </a:xfrm>
        </p:spPr>
        <p:txBody>
          <a:bodyPr/>
          <a:lstStyle/>
          <a:p>
            <a:r>
              <a:rPr lang="en-US" dirty="0" smtClean="0"/>
              <a:t> in your clinic</a:t>
            </a:r>
            <a:endParaRPr lang="en-US" dirty="0"/>
          </a:p>
        </p:txBody>
      </p:sp>
      <p:sp>
        <p:nvSpPr>
          <p:cNvPr id="4" name="Footer Placeholder 3"/>
          <p:cNvSpPr>
            <a:spLocks noGrp="1"/>
          </p:cNvSpPr>
          <p:nvPr>
            <p:ph type="ftr" sz="quarter" idx="11"/>
          </p:nvPr>
        </p:nvSpPr>
        <p:spPr>
          <a:xfrm>
            <a:off x="4114800" y="6418580"/>
            <a:ext cx="4114800" cy="329184"/>
          </a:xfrm>
        </p:spPr>
        <p:txBody>
          <a:bodyPr/>
          <a:lstStyle/>
          <a:p>
            <a:pPr algn="r"/>
            <a:r>
              <a:rPr lang="en-US" sz="1400" dirty="0" smtClean="0"/>
              <a:t>Well Visit Planner Webinar December 3, 2012     |</a:t>
            </a:r>
            <a:endParaRPr lang="en-US" sz="1400" dirty="0"/>
          </a:p>
        </p:txBody>
      </p:sp>
      <p:sp>
        <p:nvSpPr>
          <p:cNvPr id="5" name="Slide Number Placeholder 4"/>
          <p:cNvSpPr>
            <a:spLocks noGrp="1"/>
          </p:cNvSpPr>
          <p:nvPr>
            <p:ph type="sldNum" sz="quarter" idx="12"/>
          </p:nvPr>
        </p:nvSpPr>
        <p:spPr>
          <a:xfrm>
            <a:off x="8305800" y="6418580"/>
            <a:ext cx="1066800" cy="329184"/>
          </a:xfrm>
        </p:spPr>
        <p:txBody>
          <a:bodyPr/>
          <a:lstStyle/>
          <a:p>
            <a:fld id="{0CFEC368-1D7A-4F81-ABF6-AE0E36BAF64C}" type="slidenum">
              <a:rPr lang="en-US" smtClean="0"/>
              <a:pPr/>
              <a:t>23</a:t>
            </a:fld>
            <a:endParaRPr lang="en-US"/>
          </a:p>
        </p:txBody>
      </p:sp>
      <p:sp>
        <p:nvSpPr>
          <p:cNvPr id="6" name="Text Box 5"/>
          <p:cNvSpPr txBox="1"/>
          <p:nvPr/>
        </p:nvSpPr>
        <p:spPr>
          <a:xfrm>
            <a:off x="0" y="351130"/>
            <a:ext cx="9144000" cy="1137297"/>
          </a:xfrm>
          <a:prstGeom prst="rect">
            <a:avLst/>
          </a:prstGeom>
          <a:solidFill>
            <a:schemeClr val="bg2">
              <a:lumMod val="10000"/>
            </a:schemeClr>
          </a:solidFill>
          <a:ln>
            <a:solidFill>
              <a:schemeClr val="bg2">
                <a:lumMod val="10000"/>
              </a:schemeClr>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36576" rIns="91440" bIns="36576" numCol="1" spcCol="0" rtlCol="0" fromWordArt="0" anchor="t" anchorCtr="0" forceAA="0" compatLnSpc="1">
            <a:prstTxWarp prst="textNoShape">
              <a:avLst/>
            </a:prstTxWarp>
            <a:noAutofit/>
          </a:bodyPr>
          <a:lstStyle/>
          <a:p>
            <a:pPr marL="0" marR="0" algn="ctr">
              <a:spcBef>
                <a:spcPts val="0"/>
              </a:spcBef>
              <a:spcAft>
                <a:spcPts val="0"/>
              </a:spcAft>
            </a:pPr>
            <a:r>
              <a:rPr lang="en-US" sz="1100">
                <a:solidFill>
                  <a:srgbClr val="FFFFFF"/>
                </a:solidFill>
                <a:effectLst/>
                <a:ea typeface="ＭＳ 明朝"/>
                <a:cs typeface="Times New Roman"/>
              </a:rPr>
              <a:t> </a:t>
            </a:r>
            <a:endParaRPr lang="en-US" sz="1200">
              <a:effectLst/>
              <a:ea typeface="ＭＳ 明朝"/>
              <a:cs typeface="Times New Roman"/>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bwMode="auto">
          <a:xfrm>
            <a:off x="2311412" y="134477"/>
            <a:ext cx="4459311" cy="1560300"/>
          </a:xfrm>
          <a:prstGeom prst="rect">
            <a:avLst/>
          </a:prstGeom>
          <a:noFill/>
          <a:ln>
            <a:noFill/>
          </a:ln>
          <a:extLst>
            <a:ext uri="{53640926-AAD7-44D8-BBD7-CCE9431645EC}">
              <a14:shadowObscured xmlns:a14="http://schemas.microsoft.com/office/drawing/2010/main" xmlns=""/>
            </a:ext>
          </a:extLst>
        </p:spPr>
      </p:pic>
      <p:sp>
        <p:nvSpPr>
          <p:cNvPr id="8" name="Subtitle 2"/>
          <p:cNvSpPr txBox="1">
            <a:spLocks/>
          </p:cNvSpPr>
          <p:nvPr/>
        </p:nvSpPr>
        <p:spPr>
          <a:xfrm>
            <a:off x="2311413" y="1694778"/>
            <a:ext cx="1541732" cy="546522"/>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lgn="ctr"/>
            <a:r>
              <a:rPr lang="en-US" sz="2200" b="1" dirty="0" smtClean="0">
                <a:effectLst>
                  <a:glow rad="101600">
                    <a:schemeClr val="accent1">
                      <a:satMod val="175000"/>
                      <a:alpha val="40000"/>
                    </a:schemeClr>
                  </a:glow>
                </a:effectLst>
              </a:rPr>
              <a:t>Engage 	</a:t>
            </a:r>
            <a:endParaRPr lang="en-US" sz="2200" b="1" dirty="0">
              <a:effectLst>
                <a:glow rad="101600">
                  <a:schemeClr val="accent1">
                    <a:satMod val="175000"/>
                    <a:alpha val="40000"/>
                  </a:schemeClr>
                </a:glow>
              </a:effectLst>
            </a:endParaRPr>
          </a:p>
        </p:txBody>
      </p:sp>
      <p:sp>
        <p:nvSpPr>
          <p:cNvPr id="9" name="Subtitle 2"/>
          <p:cNvSpPr txBox="1">
            <a:spLocks/>
          </p:cNvSpPr>
          <p:nvPr/>
        </p:nvSpPr>
        <p:spPr>
          <a:xfrm>
            <a:off x="5339564" y="1694778"/>
            <a:ext cx="1431160" cy="475999"/>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lgn="ctr"/>
            <a:r>
              <a:rPr lang="en-US" sz="2200" b="1" dirty="0" smtClean="0">
                <a:effectLst>
                  <a:glow rad="101600">
                    <a:schemeClr val="accent1">
                      <a:satMod val="175000"/>
                      <a:alpha val="40000"/>
                    </a:schemeClr>
                  </a:glow>
                </a:effectLst>
              </a:rPr>
              <a:t>Improve</a:t>
            </a:r>
            <a:endParaRPr lang="en-US" sz="2200" b="1" dirty="0">
              <a:effectLst>
                <a:glow rad="101600">
                  <a:schemeClr val="accent1">
                    <a:satMod val="175000"/>
                    <a:alpha val="40000"/>
                  </a:schemeClr>
                </a:glow>
              </a:effectLst>
            </a:endParaRPr>
          </a:p>
        </p:txBody>
      </p:sp>
      <p:sp>
        <p:nvSpPr>
          <p:cNvPr id="10" name="Subtitle 2"/>
          <p:cNvSpPr txBox="1">
            <a:spLocks/>
          </p:cNvSpPr>
          <p:nvPr/>
        </p:nvSpPr>
        <p:spPr>
          <a:xfrm>
            <a:off x="3853145" y="1694777"/>
            <a:ext cx="1486418" cy="475999"/>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lgn="ctr"/>
            <a:r>
              <a:rPr lang="en-US" sz="2200" b="1" dirty="0" smtClean="0">
                <a:effectLst>
                  <a:glow rad="101600">
                    <a:schemeClr val="accent1">
                      <a:satMod val="175000"/>
                      <a:alpha val="40000"/>
                    </a:schemeClr>
                  </a:glow>
                </a:effectLst>
              </a:rPr>
              <a:t>Educate</a:t>
            </a:r>
            <a:endParaRPr lang="en-US" sz="2200" b="1" dirty="0">
              <a:effectLst>
                <a:glow rad="101600">
                  <a:schemeClr val="accent1">
                    <a:satMod val="175000"/>
                    <a:alpha val="40000"/>
                  </a:schemeClr>
                </a:glow>
              </a:effectLst>
            </a:endParaRPr>
          </a:p>
        </p:txBody>
      </p:sp>
    </p:spTree>
    <p:extLst>
      <p:ext uri="{BB962C8B-B14F-4D97-AF65-F5344CB8AC3E}">
        <p14:creationId xmlns:p14="http://schemas.microsoft.com/office/powerpoint/2010/main" xmlns="" val="1423636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140"/>
            <a:ext cx="8229600" cy="990600"/>
          </a:xfrm>
        </p:spPr>
        <p:txBody>
          <a:bodyPr>
            <a:normAutofit/>
          </a:bodyPr>
          <a:lstStyle/>
          <a:p>
            <a:r>
              <a:rPr lang="en-US" dirty="0" smtClean="0"/>
              <a:t>What is Needed for Using the WVP?</a:t>
            </a:r>
            <a:endParaRPr lang="en-US" dirty="0"/>
          </a:p>
        </p:txBody>
      </p:sp>
      <p:sp>
        <p:nvSpPr>
          <p:cNvPr id="3" name="Content Placeholder 2"/>
          <p:cNvSpPr>
            <a:spLocks noGrp="1"/>
          </p:cNvSpPr>
          <p:nvPr>
            <p:ph idx="1"/>
          </p:nvPr>
        </p:nvSpPr>
        <p:spPr>
          <a:xfrm>
            <a:off x="457200" y="1859940"/>
            <a:ext cx="8229600" cy="4244071"/>
          </a:xfrm>
        </p:spPr>
        <p:txBody>
          <a:bodyPr>
            <a:normAutofit/>
          </a:bodyPr>
          <a:lstStyle/>
          <a:p>
            <a:pPr lvl="1">
              <a:buFont typeface="Wingdings" charset="2"/>
              <a:buChar char="§"/>
            </a:pPr>
            <a:r>
              <a:rPr lang="en-US" sz="2800" dirty="0" smtClean="0"/>
              <a:t>A desire to focus on quality improvement</a:t>
            </a:r>
          </a:p>
          <a:p>
            <a:pPr lvl="1">
              <a:buFont typeface="Wingdings" charset="2"/>
              <a:buChar char="§"/>
            </a:pPr>
            <a:r>
              <a:rPr lang="en-US" sz="2800" dirty="0" smtClean="0"/>
              <a:t>A willing and engaged clinic staff</a:t>
            </a:r>
          </a:p>
          <a:p>
            <a:pPr lvl="1">
              <a:buFont typeface="Wingdings" charset="2"/>
              <a:buChar char="§"/>
            </a:pPr>
            <a:r>
              <a:rPr lang="en-US" sz="2800" dirty="0" smtClean="0"/>
              <a:t>The desire to create a culture of engagement</a:t>
            </a:r>
          </a:p>
          <a:p>
            <a:pPr lvl="1">
              <a:buFont typeface="Wingdings" charset="2"/>
              <a:buChar char="§"/>
            </a:pPr>
            <a:r>
              <a:rPr lang="en-US" sz="2800" dirty="0" smtClean="0"/>
              <a:t>An adaptable office flow</a:t>
            </a:r>
          </a:p>
          <a:p>
            <a:pPr lvl="1">
              <a:buFont typeface="Wingdings" charset="2"/>
              <a:buChar char="§"/>
            </a:pPr>
            <a:r>
              <a:rPr lang="en-US" sz="2800" dirty="0" smtClean="0"/>
              <a:t>Bonus: An EHR system that can accept incoming patient-provided data!</a:t>
            </a:r>
            <a:endParaRPr lang="en-US" sz="2800" dirty="0"/>
          </a:p>
        </p:txBody>
      </p:sp>
      <p:sp>
        <p:nvSpPr>
          <p:cNvPr id="4" name="Text Box 5"/>
          <p:cNvSpPr txBox="1"/>
          <p:nvPr/>
        </p:nvSpPr>
        <p:spPr>
          <a:xfrm>
            <a:off x="0" y="246044"/>
            <a:ext cx="9144000" cy="532666"/>
          </a:xfrm>
          <a:prstGeom prst="rect">
            <a:avLst/>
          </a:prstGeom>
          <a:solidFill>
            <a:schemeClr val="bg2">
              <a:lumMod val="10000"/>
            </a:schemeClr>
          </a:solidFill>
          <a:ln>
            <a:solidFill>
              <a:schemeClr val="bg2">
                <a:lumMod val="10000"/>
              </a:schemeClr>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36576" rIns="91440" bIns="36576" numCol="1" spcCol="0" rtlCol="0" fromWordArt="0" anchor="t" anchorCtr="0" forceAA="0" compatLnSpc="1">
            <a:prstTxWarp prst="textNoShape">
              <a:avLst/>
            </a:prstTxWarp>
            <a:noAutofit/>
          </a:bodyPr>
          <a:lstStyle/>
          <a:p>
            <a:pPr marL="0" marR="0" algn="ctr">
              <a:spcBef>
                <a:spcPts val="0"/>
              </a:spcBef>
              <a:spcAft>
                <a:spcPts val="0"/>
              </a:spcAft>
            </a:pPr>
            <a:r>
              <a:rPr lang="en-US" sz="1100">
                <a:solidFill>
                  <a:srgbClr val="FFFFFF"/>
                </a:solidFill>
                <a:effectLst/>
                <a:ea typeface="ＭＳ 明朝"/>
                <a:cs typeface="Times New Roman"/>
              </a:rPr>
              <a:t> </a:t>
            </a:r>
            <a:endParaRPr lang="en-US" sz="1200">
              <a:effectLst/>
              <a:ea typeface="ＭＳ 明朝"/>
              <a:cs typeface="Times New Roman"/>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bwMode="auto">
          <a:xfrm>
            <a:off x="3506792" y="115440"/>
            <a:ext cx="2251275" cy="787714"/>
          </a:xfrm>
          <a:prstGeom prst="rect">
            <a:avLst/>
          </a:prstGeom>
          <a:noFill/>
          <a:ln>
            <a:noFill/>
          </a:ln>
          <a:extLst>
            <a:ext uri="{53640926-AAD7-44D8-BBD7-CCE9431645EC}">
              <a14:shadowObscured xmlns:a14="http://schemas.microsoft.com/office/drawing/2010/main" xmlns=""/>
            </a:ext>
          </a:extLst>
        </p:spPr>
      </p:pic>
      <p:sp>
        <p:nvSpPr>
          <p:cNvPr id="6" name="Footer Placeholder 5"/>
          <p:cNvSpPr>
            <a:spLocks noGrp="1"/>
          </p:cNvSpPr>
          <p:nvPr>
            <p:ph type="ftr" sz="quarter" idx="11"/>
          </p:nvPr>
        </p:nvSpPr>
        <p:spPr>
          <a:xfrm>
            <a:off x="4294866" y="6456666"/>
            <a:ext cx="4114800" cy="329184"/>
          </a:xfrm>
        </p:spPr>
        <p:txBody>
          <a:bodyPr/>
          <a:lstStyle/>
          <a:p>
            <a:pPr algn="r"/>
            <a:r>
              <a:rPr lang="en-US" sz="1400" dirty="0" smtClean="0">
                <a:solidFill>
                  <a:schemeClr val="bg2">
                    <a:lumMod val="10000"/>
                  </a:schemeClr>
                </a:solidFill>
              </a:rPr>
              <a:t>Well Visit Planner Webinar, December 3, 2012    |</a:t>
            </a:r>
            <a:endParaRPr lang="en-US" sz="1400" dirty="0">
              <a:solidFill>
                <a:schemeClr val="bg2">
                  <a:lumMod val="10000"/>
                </a:schemeClr>
              </a:solidFill>
            </a:endParaRPr>
          </a:p>
        </p:txBody>
      </p:sp>
      <p:sp>
        <p:nvSpPr>
          <p:cNvPr id="7" name="Slide Number Placeholder 6"/>
          <p:cNvSpPr>
            <a:spLocks noGrp="1"/>
          </p:cNvSpPr>
          <p:nvPr>
            <p:ph type="sldNum" sz="quarter" idx="12"/>
          </p:nvPr>
        </p:nvSpPr>
        <p:spPr>
          <a:xfrm>
            <a:off x="8457004" y="6456666"/>
            <a:ext cx="1066800" cy="329184"/>
          </a:xfrm>
        </p:spPr>
        <p:txBody>
          <a:bodyPr/>
          <a:lstStyle/>
          <a:p>
            <a:fld id="{0CFEC368-1D7A-4F81-ABF6-AE0E36BAF64C}" type="slidenum">
              <a:rPr lang="en-US" smtClean="0">
                <a:solidFill>
                  <a:schemeClr val="bg2">
                    <a:lumMod val="10000"/>
                  </a:schemeClr>
                </a:solidFill>
              </a:rPr>
              <a:pPr/>
              <a:t>24</a:t>
            </a:fld>
            <a:endParaRPr lang="en-US" dirty="0">
              <a:solidFill>
                <a:schemeClr val="bg2">
                  <a:lumMod val="10000"/>
                </a:schemeClr>
              </a:solidFill>
            </a:endParaRPr>
          </a:p>
        </p:txBody>
      </p:sp>
      <p:pic>
        <p:nvPicPr>
          <p:cNvPr id="8" name="Picture 7"/>
          <p:cNvPicPr>
            <a:picLocks noChangeAspect="1"/>
          </p:cNvPicPr>
          <p:nvPr/>
        </p:nvPicPr>
        <p:blipFill>
          <a:blip r:embed="rId3" cstate="print"/>
          <a:stretch>
            <a:fillRect/>
          </a:stretch>
        </p:blipFill>
        <p:spPr>
          <a:xfrm>
            <a:off x="-89529" y="5891909"/>
            <a:ext cx="2254215" cy="966092"/>
          </a:xfrm>
          <a:prstGeom prst="rect">
            <a:avLst/>
          </a:prstGeom>
        </p:spPr>
      </p:pic>
    </p:spTree>
    <p:extLst>
      <p:ext uri="{BB962C8B-B14F-4D97-AF65-F5344CB8AC3E}">
        <p14:creationId xmlns:p14="http://schemas.microsoft.com/office/powerpoint/2010/main" xmlns="" val="16246101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140"/>
            <a:ext cx="8229600" cy="990600"/>
          </a:xfrm>
        </p:spPr>
        <p:txBody>
          <a:bodyPr>
            <a:normAutofit/>
          </a:bodyPr>
          <a:lstStyle/>
          <a:p>
            <a:r>
              <a:rPr lang="en-US" dirty="0" smtClean="0"/>
              <a:t>Cultural Shift for Your Patients</a:t>
            </a:r>
            <a:endParaRPr lang="en-US" dirty="0"/>
          </a:p>
        </p:txBody>
      </p:sp>
      <p:sp>
        <p:nvSpPr>
          <p:cNvPr id="3" name="Content Placeholder 2"/>
          <p:cNvSpPr>
            <a:spLocks noGrp="1"/>
          </p:cNvSpPr>
          <p:nvPr>
            <p:ph idx="1"/>
          </p:nvPr>
        </p:nvSpPr>
        <p:spPr>
          <a:xfrm>
            <a:off x="457200" y="1859940"/>
            <a:ext cx="4886325" cy="4244071"/>
          </a:xfrm>
        </p:spPr>
        <p:txBody>
          <a:bodyPr>
            <a:normAutofit lnSpcReduction="10000"/>
          </a:bodyPr>
          <a:lstStyle/>
          <a:p>
            <a:pPr lvl="1">
              <a:buFont typeface="Wingdings" charset="2"/>
              <a:buChar char="§"/>
            </a:pPr>
            <a:r>
              <a:rPr lang="en-US" sz="2400" dirty="0" smtClean="0"/>
              <a:t>Families may not be accustomed to being engaged, particularly </a:t>
            </a:r>
            <a:r>
              <a:rPr lang="en-US" sz="2400" i="1" dirty="0" smtClean="0"/>
              <a:t>prior</a:t>
            </a:r>
            <a:r>
              <a:rPr lang="en-US" sz="2400" dirty="0" smtClean="0"/>
              <a:t> to a visit</a:t>
            </a:r>
          </a:p>
          <a:p>
            <a:pPr lvl="1">
              <a:buFont typeface="Wingdings" charset="2"/>
              <a:buChar char="§"/>
            </a:pPr>
            <a:r>
              <a:rPr lang="en-US" sz="2400" dirty="0" smtClean="0"/>
              <a:t>A friendly office environment with posters about the desire and need for families to engage— “We need your participation!”</a:t>
            </a:r>
          </a:p>
          <a:p>
            <a:pPr lvl="1">
              <a:buFont typeface="Wingdings" charset="2"/>
              <a:buChar char="§"/>
            </a:pPr>
            <a:r>
              <a:rPr lang="en-US" sz="2400" dirty="0" smtClean="0"/>
              <a:t>Encouragement that doing the WVP ahead of time is best for the provider and the family, and the child will benefit</a:t>
            </a:r>
            <a:endParaRPr lang="en-US" sz="2400" dirty="0"/>
          </a:p>
        </p:txBody>
      </p:sp>
      <p:sp>
        <p:nvSpPr>
          <p:cNvPr id="4" name="Text Box 5"/>
          <p:cNvSpPr txBox="1"/>
          <p:nvPr/>
        </p:nvSpPr>
        <p:spPr>
          <a:xfrm>
            <a:off x="0" y="246044"/>
            <a:ext cx="9144000" cy="532666"/>
          </a:xfrm>
          <a:prstGeom prst="rect">
            <a:avLst/>
          </a:prstGeom>
          <a:solidFill>
            <a:schemeClr val="bg2">
              <a:lumMod val="10000"/>
            </a:schemeClr>
          </a:solidFill>
          <a:ln>
            <a:solidFill>
              <a:schemeClr val="bg2">
                <a:lumMod val="10000"/>
              </a:schemeClr>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36576" rIns="91440" bIns="36576" numCol="1" spcCol="0" rtlCol="0" fromWordArt="0" anchor="t" anchorCtr="0" forceAA="0" compatLnSpc="1">
            <a:prstTxWarp prst="textNoShape">
              <a:avLst/>
            </a:prstTxWarp>
            <a:noAutofit/>
          </a:bodyPr>
          <a:lstStyle/>
          <a:p>
            <a:pPr marL="0" marR="0" algn="ctr">
              <a:spcBef>
                <a:spcPts val="0"/>
              </a:spcBef>
              <a:spcAft>
                <a:spcPts val="0"/>
              </a:spcAft>
            </a:pPr>
            <a:r>
              <a:rPr lang="en-US" sz="1100">
                <a:solidFill>
                  <a:srgbClr val="FFFFFF"/>
                </a:solidFill>
                <a:effectLst/>
                <a:ea typeface="ＭＳ 明朝"/>
                <a:cs typeface="Times New Roman"/>
              </a:rPr>
              <a:t> </a:t>
            </a:r>
            <a:endParaRPr lang="en-US" sz="1200">
              <a:effectLst/>
              <a:ea typeface="ＭＳ 明朝"/>
              <a:cs typeface="Times New Roman"/>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bwMode="auto">
          <a:xfrm>
            <a:off x="3506792" y="115440"/>
            <a:ext cx="2251275" cy="787714"/>
          </a:xfrm>
          <a:prstGeom prst="rect">
            <a:avLst/>
          </a:prstGeom>
          <a:noFill/>
          <a:ln>
            <a:noFill/>
          </a:ln>
          <a:extLst>
            <a:ext uri="{53640926-AAD7-44D8-BBD7-CCE9431645EC}">
              <a14:shadowObscured xmlns:a14="http://schemas.microsoft.com/office/drawing/2010/main" xmlns=""/>
            </a:ext>
          </a:extLst>
        </p:spPr>
      </p:pic>
      <p:sp>
        <p:nvSpPr>
          <p:cNvPr id="6" name="Footer Placeholder 5"/>
          <p:cNvSpPr>
            <a:spLocks noGrp="1"/>
          </p:cNvSpPr>
          <p:nvPr>
            <p:ph type="ftr" sz="quarter" idx="11"/>
          </p:nvPr>
        </p:nvSpPr>
        <p:spPr>
          <a:xfrm>
            <a:off x="4294866" y="6456666"/>
            <a:ext cx="4114800" cy="329184"/>
          </a:xfrm>
        </p:spPr>
        <p:txBody>
          <a:bodyPr/>
          <a:lstStyle/>
          <a:p>
            <a:pPr algn="r"/>
            <a:r>
              <a:rPr lang="en-US" sz="1400" dirty="0" smtClean="0">
                <a:solidFill>
                  <a:schemeClr val="bg2">
                    <a:lumMod val="10000"/>
                  </a:schemeClr>
                </a:solidFill>
              </a:rPr>
              <a:t>Well Visit Planner Webinar, December 3, 2012    |</a:t>
            </a:r>
            <a:endParaRPr lang="en-US" sz="1400" dirty="0">
              <a:solidFill>
                <a:schemeClr val="bg2">
                  <a:lumMod val="10000"/>
                </a:schemeClr>
              </a:solidFill>
            </a:endParaRPr>
          </a:p>
        </p:txBody>
      </p:sp>
      <p:sp>
        <p:nvSpPr>
          <p:cNvPr id="7" name="Slide Number Placeholder 6"/>
          <p:cNvSpPr>
            <a:spLocks noGrp="1"/>
          </p:cNvSpPr>
          <p:nvPr>
            <p:ph type="sldNum" sz="quarter" idx="12"/>
          </p:nvPr>
        </p:nvSpPr>
        <p:spPr>
          <a:xfrm>
            <a:off x="8457004" y="6456666"/>
            <a:ext cx="1066800" cy="329184"/>
          </a:xfrm>
        </p:spPr>
        <p:txBody>
          <a:bodyPr/>
          <a:lstStyle/>
          <a:p>
            <a:fld id="{0CFEC368-1D7A-4F81-ABF6-AE0E36BAF64C}" type="slidenum">
              <a:rPr lang="en-US" smtClean="0">
                <a:solidFill>
                  <a:schemeClr val="bg2">
                    <a:lumMod val="10000"/>
                  </a:schemeClr>
                </a:solidFill>
              </a:rPr>
              <a:pPr/>
              <a:t>25</a:t>
            </a:fld>
            <a:endParaRPr lang="en-US" dirty="0">
              <a:solidFill>
                <a:schemeClr val="bg2">
                  <a:lumMod val="10000"/>
                </a:schemeClr>
              </a:solidFill>
            </a:endParaRPr>
          </a:p>
        </p:txBody>
      </p:sp>
      <p:pic>
        <p:nvPicPr>
          <p:cNvPr id="8" name="Picture 7"/>
          <p:cNvPicPr>
            <a:picLocks noChangeAspect="1"/>
          </p:cNvPicPr>
          <p:nvPr/>
        </p:nvPicPr>
        <p:blipFill>
          <a:blip r:embed="rId3" cstate="print"/>
          <a:stretch>
            <a:fillRect/>
          </a:stretch>
        </p:blipFill>
        <p:spPr>
          <a:xfrm>
            <a:off x="-89529" y="5891909"/>
            <a:ext cx="2254215" cy="966092"/>
          </a:xfrm>
          <a:prstGeom prst="rect">
            <a:avLst/>
          </a:prstGeom>
        </p:spPr>
      </p:pic>
      <p:pic>
        <p:nvPicPr>
          <p:cNvPr id="9" name="Picture 8" descr="ParentPoster CC_FINAL.jpg"/>
          <p:cNvPicPr/>
          <p:nvPr/>
        </p:nvPicPr>
        <p:blipFill>
          <a:blip r:embed="rId4" cstate="print"/>
          <a:stretch>
            <a:fillRect/>
          </a:stretch>
        </p:blipFill>
        <p:spPr>
          <a:xfrm>
            <a:off x="6329218" y="2390774"/>
            <a:ext cx="2643332" cy="3867151"/>
          </a:xfrm>
          <a:prstGeom prst="rect">
            <a:avLst/>
          </a:prstGeom>
        </p:spPr>
      </p:pic>
      <p:pic>
        <p:nvPicPr>
          <p:cNvPr id="10" name="Picture 9"/>
          <p:cNvPicPr/>
          <p:nvPr/>
        </p:nvPicPr>
        <p:blipFill>
          <a:blip r:embed="rId5" cstate="print"/>
          <a:srcRect l="13645" t="29167" r="30109" b="23237"/>
          <a:stretch>
            <a:fillRect/>
          </a:stretch>
        </p:blipFill>
        <p:spPr bwMode="auto">
          <a:xfrm>
            <a:off x="7110617" y="800099"/>
            <a:ext cx="1695450" cy="1590675"/>
          </a:xfrm>
          <a:prstGeom prst="rect">
            <a:avLst/>
          </a:prstGeom>
          <a:noFill/>
          <a:ln w="9525">
            <a:noFill/>
            <a:miter lim="800000"/>
            <a:headEnd/>
            <a:tailEnd/>
          </a:ln>
        </p:spPr>
      </p:pic>
    </p:spTree>
    <p:extLst>
      <p:ext uri="{BB962C8B-B14F-4D97-AF65-F5344CB8AC3E}">
        <p14:creationId xmlns:p14="http://schemas.microsoft.com/office/powerpoint/2010/main" xmlns="" val="10278233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0"/>
            <a:ext cx="8229600" cy="990600"/>
          </a:xfrm>
        </p:spPr>
        <p:txBody>
          <a:bodyPr>
            <a:normAutofit/>
          </a:bodyPr>
          <a:lstStyle/>
          <a:p>
            <a:r>
              <a:rPr lang="en-US" sz="3200" dirty="0" smtClean="0"/>
              <a:t>Requirements for all Versions of the WVP</a:t>
            </a:r>
            <a:endParaRPr lang="en-US" sz="3200" dirty="0"/>
          </a:p>
        </p:txBody>
      </p:sp>
      <p:sp>
        <p:nvSpPr>
          <p:cNvPr id="4" name="Text Box 5"/>
          <p:cNvSpPr txBox="1"/>
          <p:nvPr/>
        </p:nvSpPr>
        <p:spPr>
          <a:xfrm>
            <a:off x="0" y="246044"/>
            <a:ext cx="9144000" cy="532666"/>
          </a:xfrm>
          <a:prstGeom prst="rect">
            <a:avLst/>
          </a:prstGeom>
          <a:solidFill>
            <a:schemeClr val="bg2">
              <a:lumMod val="10000"/>
            </a:schemeClr>
          </a:solidFill>
          <a:ln>
            <a:solidFill>
              <a:schemeClr val="bg2">
                <a:lumMod val="10000"/>
              </a:schemeClr>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36576" rIns="91440" bIns="36576" numCol="1" spcCol="0" rtlCol="0" fromWordArt="0" anchor="t" anchorCtr="0" forceAA="0" compatLnSpc="1">
            <a:prstTxWarp prst="textNoShape">
              <a:avLst/>
            </a:prstTxWarp>
            <a:noAutofit/>
          </a:bodyPr>
          <a:lstStyle/>
          <a:p>
            <a:pPr marL="0" marR="0" algn="ctr">
              <a:spcBef>
                <a:spcPts val="0"/>
              </a:spcBef>
              <a:spcAft>
                <a:spcPts val="0"/>
              </a:spcAft>
            </a:pPr>
            <a:r>
              <a:rPr lang="en-US" sz="1100">
                <a:solidFill>
                  <a:srgbClr val="FFFFFF"/>
                </a:solidFill>
                <a:effectLst/>
                <a:ea typeface="ＭＳ 明朝"/>
                <a:cs typeface="Times New Roman"/>
              </a:rPr>
              <a:t> </a:t>
            </a:r>
            <a:endParaRPr lang="en-US" sz="1200">
              <a:effectLst/>
              <a:ea typeface="ＭＳ 明朝"/>
              <a:cs typeface="Times New Roman"/>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bwMode="auto">
          <a:xfrm>
            <a:off x="3506792" y="115440"/>
            <a:ext cx="2251275" cy="787714"/>
          </a:xfrm>
          <a:prstGeom prst="rect">
            <a:avLst/>
          </a:prstGeom>
          <a:noFill/>
          <a:ln>
            <a:noFill/>
          </a:ln>
          <a:extLst>
            <a:ext uri="{53640926-AAD7-44D8-BBD7-CCE9431645EC}">
              <a14:shadowObscured xmlns:a14="http://schemas.microsoft.com/office/drawing/2010/main" xmlns=""/>
            </a:ext>
          </a:extLst>
        </p:spPr>
      </p:pic>
      <p:sp>
        <p:nvSpPr>
          <p:cNvPr id="7" name="Slide Number Placeholder 6"/>
          <p:cNvSpPr>
            <a:spLocks noGrp="1"/>
          </p:cNvSpPr>
          <p:nvPr>
            <p:ph type="sldNum" sz="quarter" idx="12"/>
          </p:nvPr>
        </p:nvSpPr>
        <p:spPr>
          <a:xfrm>
            <a:off x="8457004" y="6456666"/>
            <a:ext cx="1066800" cy="329184"/>
          </a:xfrm>
        </p:spPr>
        <p:txBody>
          <a:bodyPr/>
          <a:lstStyle/>
          <a:p>
            <a:fld id="{0CFEC368-1D7A-4F81-ABF6-AE0E36BAF64C}" type="slidenum">
              <a:rPr lang="en-US" smtClean="0">
                <a:solidFill>
                  <a:schemeClr val="bg2">
                    <a:lumMod val="10000"/>
                  </a:schemeClr>
                </a:solidFill>
              </a:rPr>
              <a:pPr/>
              <a:t>26</a:t>
            </a:fld>
            <a:endParaRPr lang="en-US" dirty="0">
              <a:solidFill>
                <a:schemeClr val="bg2">
                  <a:lumMod val="10000"/>
                </a:schemeClr>
              </a:solidFill>
            </a:endParaRPr>
          </a:p>
        </p:txBody>
      </p:sp>
      <p:graphicFrame>
        <p:nvGraphicFramePr>
          <p:cNvPr id="9" name="Table 8"/>
          <p:cNvGraphicFramePr>
            <a:graphicFrameLocks noGrp="1"/>
          </p:cNvGraphicFramePr>
          <p:nvPr>
            <p:extLst>
              <p:ext uri="{D42A27DB-BD31-4B8C-83A1-F6EECF244321}">
                <p14:modId xmlns:p14="http://schemas.microsoft.com/office/powerpoint/2010/main" xmlns="" val="3652473434"/>
              </p:ext>
            </p:extLst>
          </p:nvPr>
        </p:nvGraphicFramePr>
        <p:xfrm>
          <a:off x="285752" y="1358900"/>
          <a:ext cx="8724897" cy="5419146"/>
        </p:xfrm>
        <a:graphic>
          <a:graphicData uri="http://schemas.openxmlformats.org/drawingml/2006/table">
            <a:tbl>
              <a:tblPr firstRow="1" bandRow="1">
                <a:tableStyleId>{5C22544A-7EE6-4342-B048-85BDC9FD1C3A}</a:tableStyleId>
              </a:tblPr>
              <a:tblGrid>
                <a:gridCol w="1838769"/>
                <a:gridCol w="1147688"/>
                <a:gridCol w="1147688"/>
                <a:gridCol w="1147688"/>
                <a:gridCol w="1147688"/>
                <a:gridCol w="1147688"/>
                <a:gridCol w="1147688"/>
              </a:tblGrid>
              <a:tr h="330871">
                <a:tc>
                  <a:txBody>
                    <a:bodyPr/>
                    <a:lstStyle/>
                    <a:p>
                      <a:endParaRPr lang="en-US" dirty="0"/>
                    </a:p>
                  </a:txBody>
                  <a:tcPr>
                    <a:noFill/>
                  </a:tcPr>
                </a:tc>
                <a:tc gridSpan="6">
                  <a:txBody>
                    <a:bodyPr/>
                    <a:lstStyle/>
                    <a:p>
                      <a:pPr algn="ctr"/>
                      <a:r>
                        <a:rPr lang="en-US" dirty="0" smtClean="0"/>
                        <a:t>Implementation Options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dirty="0"/>
                    </a:p>
                  </a:txBody>
                  <a:tcPr/>
                </a:tc>
              </a:tr>
              <a:tr h="909895">
                <a:tc>
                  <a:txBody>
                    <a:bodyPr/>
                    <a:lstStyle/>
                    <a:p>
                      <a:pPr algn="l"/>
                      <a:endParaRPr lang="en-US" sz="1200" b="1" dirty="0" smtClean="0"/>
                    </a:p>
                    <a:p>
                      <a:pPr algn="l"/>
                      <a:r>
                        <a:rPr lang="en-US" sz="1200" b="1" baseline="0" dirty="0" smtClean="0"/>
                        <a:t>    </a:t>
                      </a:r>
                    </a:p>
                    <a:p>
                      <a:pPr algn="l"/>
                      <a:endParaRPr lang="en-US" sz="1200" b="1" u="sng" baseline="0" dirty="0" smtClean="0"/>
                    </a:p>
                    <a:p>
                      <a:pPr algn="ctr"/>
                      <a:r>
                        <a:rPr lang="en-US" sz="1400" b="1" u="sng" dirty="0" smtClean="0"/>
                        <a:t>Requirements</a:t>
                      </a:r>
                      <a:r>
                        <a:rPr lang="en-US" sz="1200" b="1" dirty="0" smtClean="0"/>
                        <a:t> </a:t>
                      </a:r>
                      <a:endParaRPr lang="en-US" sz="1200" b="1" dirty="0"/>
                    </a:p>
                  </a:txBody>
                  <a:tcPr/>
                </a:tc>
                <a:tc>
                  <a:txBody>
                    <a:bodyPr/>
                    <a:lstStyle/>
                    <a:p>
                      <a:pPr algn="ctr"/>
                      <a:r>
                        <a:rPr lang="en-US" sz="1200" b="1" dirty="0" smtClean="0"/>
                        <a:t>Public Use Site WVP</a:t>
                      </a:r>
                      <a:endParaRPr lang="en-US" sz="1200" b="1" dirty="0"/>
                    </a:p>
                  </a:txBody>
                  <a:tcPr/>
                </a:tc>
                <a:tc>
                  <a:txBody>
                    <a:bodyPr/>
                    <a:lstStyle/>
                    <a:p>
                      <a:pPr algn="ctr"/>
                      <a:r>
                        <a:rPr lang="en-US" sz="1200" b="1" dirty="0" smtClean="0"/>
                        <a:t>Unique Clinic</a:t>
                      </a:r>
                      <a:r>
                        <a:rPr lang="en-US" sz="1200" b="1" baseline="0" dirty="0" smtClean="0"/>
                        <a:t> URL for WVP</a:t>
                      </a:r>
                      <a:endParaRPr lang="en-US" sz="1200" b="1" dirty="0"/>
                    </a:p>
                  </a:txBody>
                  <a:tcPr/>
                </a:tc>
                <a:tc>
                  <a:txBody>
                    <a:bodyPr/>
                    <a:lstStyle/>
                    <a:p>
                      <a:pPr algn="ctr"/>
                      <a:r>
                        <a:rPr lang="en-US" sz="1200" b="1" dirty="0" smtClean="0"/>
                        <a:t>Site-specific</a:t>
                      </a:r>
                      <a:r>
                        <a:rPr lang="en-US" sz="1200" b="1" baseline="0" dirty="0" smtClean="0"/>
                        <a:t> URL</a:t>
                      </a:r>
                      <a:r>
                        <a:rPr lang="en-US" sz="1200" b="1" smtClean="0"/>
                        <a:t>,</a:t>
                      </a:r>
                      <a:r>
                        <a:rPr lang="en-US" sz="1200" b="1" baseline="0" smtClean="0"/>
                        <a:t> Branding</a:t>
                      </a:r>
                      <a:endParaRPr lang="en-US" sz="1200" b="1" dirty="0"/>
                    </a:p>
                  </a:txBody>
                  <a:tcPr/>
                </a:tc>
                <a:tc>
                  <a:txBody>
                    <a:bodyPr/>
                    <a:lstStyle/>
                    <a:p>
                      <a:pPr algn="ctr"/>
                      <a:r>
                        <a:rPr lang="en-US" sz="1200" b="1" dirty="0" smtClean="0"/>
                        <a:t>Site specific URL with</a:t>
                      </a:r>
                      <a:r>
                        <a:rPr lang="en-US" sz="1200" b="1" baseline="0" dirty="0" smtClean="0"/>
                        <a:t> customized content</a:t>
                      </a:r>
                      <a:endParaRPr lang="en-US" sz="1200" b="1" dirty="0"/>
                    </a:p>
                  </a:txBody>
                  <a:tcPr/>
                </a:tc>
                <a:tc>
                  <a:txBody>
                    <a:bodyPr/>
                    <a:lstStyle/>
                    <a:p>
                      <a:pPr algn="ctr"/>
                      <a:r>
                        <a:rPr lang="en-US" sz="1200" b="1" baseline="0" dirty="0" smtClean="0"/>
                        <a:t>EHR Integration of Visit Guides (PDF)</a:t>
                      </a:r>
                      <a:endParaRPr lang="en-US" sz="1200" b="1" dirty="0"/>
                    </a:p>
                  </a:txBody>
                  <a:tcPr/>
                </a:tc>
                <a:tc>
                  <a:txBody>
                    <a:bodyPr/>
                    <a:lstStyle/>
                    <a:p>
                      <a:pPr algn="ctr"/>
                      <a:r>
                        <a:rPr lang="en-US" sz="1200" b="1" dirty="0" smtClean="0"/>
                        <a:t>Full EHR</a:t>
                      </a:r>
                      <a:r>
                        <a:rPr lang="en-US" sz="1200" b="1" baseline="0" dirty="0" smtClean="0"/>
                        <a:t> Integration Module</a:t>
                      </a:r>
                      <a:endParaRPr lang="en-US" sz="1200" b="1" dirty="0"/>
                    </a:p>
                  </a:txBody>
                  <a:tcPr/>
                </a:tc>
              </a:tr>
              <a:tr h="799605">
                <a:tc>
                  <a:txBody>
                    <a:bodyPr/>
                    <a:lstStyle/>
                    <a:p>
                      <a:r>
                        <a:rPr lang="en-US" sz="1200" b="1" dirty="0" smtClean="0"/>
                        <a:t>Engage Staff </a:t>
                      </a:r>
                      <a:r>
                        <a:rPr lang="en-US" sz="1000" b="1" dirty="0" smtClean="0"/>
                        <a:t>(Develop culture of engagement, momentum and office champions)</a:t>
                      </a:r>
                      <a:endParaRPr lang="en-US" sz="1000" b="1" dirty="0"/>
                    </a:p>
                  </a:txBody>
                  <a:tcPr>
                    <a:solidFill>
                      <a:schemeClr val="bg2"/>
                    </a:solidFill>
                  </a:tcPr>
                </a:tc>
                <a:tc>
                  <a:txBody>
                    <a:bodyPr/>
                    <a:lstStyle/>
                    <a:p>
                      <a:pPr marL="0" algn="ctr" defTabSz="914400" rtl="0" eaLnBrk="1" latinLnBrk="0" hangingPunct="1"/>
                      <a:r>
                        <a:rPr lang="en-US" sz="2000" b="1" kern="1200" dirty="0" smtClean="0">
                          <a:solidFill>
                            <a:schemeClr val="dk1"/>
                          </a:solidFill>
                          <a:latin typeface="+mn-lt"/>
                          <a:ea typeface="+mn-ea"/>
                          <a:cs typeface="+mn-cs"/>
                        </a:rPr>
                        <a:t>X</a:t>
                      </a:r>
                    </a:p>
                    <a:p>
                      <a:pPr marL="0" algn="ctr" defTabSz="914400" rtl="0" eaLnBrk="1" latinLnBrk="0" hangingPunct="1"/>
                      <a:endParaRPr lang="en-US" sz="2000" b="1" kern="1200" dirty="0" smtClean="0">
                        <a:solidFill>
                          <a:schemeClr val="dk1"/>
                        </a:solidFill>
                        <a:latin typeface="+mn-lt"/>
                        <a:ea typeface="+mn-ea"/>
                        <a:cs typeface="+mn-cs"/>
                      </a:endParaRPr>
                    </a:p>
                  </a:txBody>
                  <a:tcP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dk1"/>
                          </a:solidFill>
                          <a:latin typeface="+mn-lt"/>
                          <a:ea typeface="+mn-ea"/>
                          <a:cs typeface="+mn-cs"/>
                        </a:rPr>
                        <a:t>X</a:t>
                      </a:r>
                    </a:p>
                    <a:p>
                      <a:pPr marL="0" algn="ctr" defTabSz="914400" rtl="0" eaLnBrk="1" latinLnBrk="0" hangingPunct="1"/>
                      <a:endParaRPr lang="en-US" sz="2000" b="1" kern="1200" dirty="0" smtClean="0">
                        <a:solidFill>
                          <a:schemeClr val="dk1"/>
                        </a:solidFill>
                        <a:latin typeface="+mn-lt"/>
                        <a:ea typeface="+mn-ea"/>
                        <a:cs typeface="+mn-cs"/>
                      </a:endParaRPr>
                    </a:p>
                  </a:txBody>
                  <a:tcP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dk1"/>
                          </a:solidFill>
                          <a:latin typeface="+mn-lt"/>
                          <a:ea typeface="+mn-ea"/>
                          <a:cs typeface="+mn-cs"/>
                        </a:rPr>
                        <a:t>X</a:t>
                      </a:r>
                    </a:p>
                    <a:p>
                      <a:pPr marL="0" algn="ctr" defTabSz="914400" rtl="0" eaLnBrk="1" latinLnBrk="0" hangingPunct="1"/>
                      <a:endParaRPr lang="en-US" sz="2000" b="1" kern="1200" dirty="0" smtClean="0">
                        <a:solidFill>
                          <a:schemeClr val="dk1"/>
                        </a:solidFill>
                        <a:latin typeface="+mn-lt"/>
                        <a:ea typeface="+mn-ea"/>
                        <a:cs typeface="+mn-cs"/>
                      </a:endParaRPr>
                    </a:p>
                  </a:txBody>
                  <a:tcP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dk1"/>
                          </a:solidFill>
                          <a:latin typeface="+mn-lt"/>
                          <a:ea typeface="+mn-ea"/>
                          <a:cs typeface="+mn-cs"/>
                        </a:rPr>
                        <a:t>X</a:t>
                      </a:r>
                    </a:p>
                    <a:p>
                      <a:pPr marL="0" algn="ctr" defTabSz="914400" rtl="0" eaLnBrk="1" latinLnBrk="0" hangingPunct="1"/>
                      <a:endParaRPr lang="en-US" sz="2000" b="1" kern="1200" dirty="0" smtClean="0">
                        <a:solidFill>
                          <a:schemeClr val="dk1"/>
                        </a:solidFill>
                        <a:latin typeface="+mn-lt"/>
                        <a:ea typeface="+mn-ea"/>
                        <a:cs typeface="+mn-cs"/>
                      </a:endParaRPr>
                    </a:p>
                  </a:txBody>
                  <a:tcP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dk1"/>
                          </a:solidFill>
                          <a:latin typeface="+mn-lt"/>
                          <a:ea typeface="+mn-ea"/>
                          <a:cs typeface="+mn-cs"/>
                        </a:rPr>
                        <a:t>X</a:t>
                      </a:r>
                    </a:p>
                    <a:p>
                      <a:pPr marL="0" algn="ctr" defTabSz="914400" rtl="0" eaLnBrk="1" latinLnBrk="0" hangingPunct="1"/>
                      <a:endParaRPr lang="en-US" sz="2000" b="1" kern="1200" dirty="0" smtClean="0">
                        <a:solidFill>
                          <a:schemeClr val="dk1"/>
                        </a:solidFill>
                        <a:latin typeface="+mn-lt"/>
                        <a:ea typeface="+mn-ea"/>
                        <a:cs typeface="+mn-cs"/>
                      </a:endParaRPr>
                    </a:p>
                  </a:txBody>
                  <a:tcP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dk1"/>
                          </a:solidFill>
                          <a:latin typeface="+mn-lt"/>
                          <a:ea typeface="+mn-ea"/>
                          <a:cs typeface="+mn-cs"/>
                        </a:rPr>
                        <a:t>X</a:t>
                      </a:r>
                    </a:p>
                    <a:p>
                      <a:pPr marL="0" algn="ctr" defTabSz="914400" rtl="0" eaLnBrk="1" latinLnBrk="0" hangingPunct="1"/>
                      <a:endParaRPr lang="en-US" sz="2000" b="1" kern="1200" dirty="0" smtClean="0">
                        <a:solidFill>
                          <a:schemeClr val="dk1"/>
                        </a:solidFill>
                        <a:latin typeface="+mn-lt"/>
                        <a:ea typeface="+mn-ea"/>
                        <a:cs typeface="+mn-cs"/>
                      </a:endParaRPr>
                    </a:p>
                  </a:txBody>
                  <a:tcPr>
                    <a:solidFill>
                      <a:schemeClr val="bg2"/>
                    </a:solidFill>
                  </a:tcPr>
                </a:tc>
              </a:tr>
              <a:tr h="523879">
                <a:tc>
                  <a:txBody>
                    <a:bodyPr/>
                    <a:lstStyle/>
                    <a:p>
                      <a:r>
                        <a:rPr lang="en-US" sz="1200" b="1" dirty="0" smtClean="0"/>
                        <a:t>Engage</a:t>
                      </a:r>
                      <a:r>
                        <a:rPr lang="en-US" sz="1200" b="1" baseline="0" dirty="0" smtClean="0"/>
                        <a:t> patients </a:t>
                      </a:r>
                      <a:r>
                        <a:rPr lang="en-US" sz="1000" b="1" baseline="0" dirty="0" smtClean="0"/>
                        <a:t>(Develop posters and engagement materials)</a:t>
                      </a:r>
                      <a:endParaRPr lang="en-US" sz="1000" b="1" dirty="0"/>
                    </a:p>
                  </a:txBody>
                  <a:tcPr>
                    <a:solidFill>
                      <a:schemeClr val="tx2">
                        <a:lumMod val="20000"/>
                        <a:lumOff val="80000"/>
                      </a:schemeClr>
                    </a:solidFill>
                  </a:tcPr>
                </a:tc>
                <a:tc>
                  <a:txBody>
                    <a:bodyPr/>
                    <a:lstStyle/>
                    <a:p>
                      <a:pPr algn="ctr"/>
                      <a:r>
                        <a:rPr lang="en-US" sz="2000" b="1" dirty="0" smtClean="0"/>
                        <a:t>X</a:t>
                      </a:r>
                      <a:endParaRPr lang="en-US" sz="2000" b="1" dirty="0"/>
                    </a:p>
                  </a:txBody>
                  <a:tcPr>
                    <a:solidFill>
                      <a:schemeClr val="tx2">
                        <a:lumMod val="20000"/>
                        <a:lumOff val="80000"/>
                      </a:schemeClr>
                    </a:solidFill>
                  </a:tcPr>
                </a:tc>
                <a:tc>
                  <a:txBody>
                    <a:bodyPr/>
                    <a:lstStyle/>
                    <a:p>
                      <a:pPr algn="ctr"/>
                      <a:r>
                        <a:rPr lang="en-US" sz="2000" b="1" dirty="0" smtClean="0"/>
                        <a:t>X</a:t>
                      </a:r>
                      <a:endParaRPr lang="en-US" sz="2000" b="1" dirty="0"/>
                    </a:p>
                  </a:txBody>
                  <a:tcPr>
                    <a:solidFill>
                      <a:schemeClr val="tx2">
                        <a:lumMod val="20000"/>
                        <a:lumOff val="80000"/>
                      </a:schemeClr>
                    </a:solidFill>
                  </a:tcPr>
                </a:tc>
                <a:tc>
                  <a:txBody>
                    <a:bodyPr/>
                    <a:lstStyle/>
                    <a:p>
                      <a:pPr algn="ctr"/>
                      <a:r>
                        <a:rPr lang="en-US" sz="2000" b="1" dirty="0" smtClean="0"/>
                        <a:t>X</a:t>
                      </a:r>
                      <a:endParaRPr lang="en-US" sz="2000" b="1" dirty="0"/>
                    </a:p>
                  </a:txBody>
                  <a:tcPr>
                    <a:solidFill>
                      <a:schemeClr val="tx2">
                        <a:lumMod val="20000"/>
                        <a:lumOff val="80000"/>
                      </a:schemeClr>
                    </a:solidFill>
                  </a:tcPr>
                </a:tc>
                <a:tc>
                  <a:txBody>
                    <a:bodyPr/>
                    <a:lstStyle/>
                    <a:p>
                      <a:pPr algn="ctr"/>
                      <a:r>
                        <a:rPr lang="en-US" sz="2000" b="1" dirty="0" smtClean="0"/>
                        <a:t>X</a:t>
                      </a:r>
                      <a:endParaRPr lang="en-US" sz="2000" b="1" dirty="0"/>
                    </a:p>
                  </a:txBody>
                  <a:tcPr>
                    <a:solidFill>
                      <a:schemeClr val="tx2">
                        <a:lumMod val="20000"/>
                        <a:lumOff val="80000"/>
                      </a:schemeClr>
                    </a:solidFill>
                  </a:tcPr>
                </a:tc>
                <a:tc>
                  <a:txBody>
                    <a:bodyPr/>
                    <a:lstStyle/>
                    <a:p>
                      <a:pPr algn="ctr"/>
                      <a:r>
                        <a:rPr lang="en-US" sz="2000" b="1" dirty="0" smtClean="0"/>
                        <a:t>X</a:t>
                      </a:r>
                      <a:endParaRPr lang="en-US" sz="2000" b="1" dirty="0"/>
                    </a:p>
                  </a:txBody>
                  <a:tcPr>
                    <a:solidFill>
                      <a:schemeClr val="tx2">
                        <a:lumMod val="20000"/>
                        <a:lumOff val="80000"/>
                      </a:schemeClr>
                    </a:solidFill>
                  </a:tcPr>
                </a:tc>
                <a:tc>
                  <a:txBody>
                    <a:bodyPr/>
                    <a:lstStyle/>
                    <a:p>
                      <a:pPr algn="ctr"/>
                      <a:r>
                        <a:rPr lang="en-US" sz="2000" b="1" dirty="0" smtClean="0"/>
                        <a:t>X</a:t>
                      </a:r>
                      <a:endParaRPr lang="en-US" sz="2000" b="1" dirty="0"/>
                    </a:p>
                  </a:txBody>
                  <a:tcPr>
                    <a:solidFill>
                      <a:schemeClr val="tx2">
                        <a:lumMod val="20000"/>
                        <a:lumOff val="80000"/>
                      </a:schemeClr>
                    </a:solidFill>
                  </a:tcPr>
                </a:tc>
              </a:tr>
              <a:tr h="661742">
                <a:tc>
                  <a:txBody>
                    <a:bodyPr/>
                    <a:lstStyle/>
                    <a:p>
                      <a:r>
                        <a:rPr lang="en-US" sz="1200" b="1" dirty="0" smtClean="0"/>
                        <a:t>Office Flow (</a:t>
                      </a:r>
                      <a:r>
                        <a:rPr lang="en-US" sz="1000" b="1" dirty="0" smtClean="0"/>
                        <a:t>Work to include engagement into</a:t>
                      </a:r>
                      <a:r>
                        <a:rPr lang="en-US" sz="1000" b="1" baseline="0" dirty="0" smtClean="0"/>
                        <a:t> flow of well-child visits)</a:t>
                      </a:r>
                      <a:endParaRPr lang="en-US" sz="1000" b="1" dirty="0"/>
                    </a:p>
                  </a:txBody>
                  <a:tcPr>
                    <a:solidFill>
                      <a:schemeClr val="bg2"/>
                    </a:solidFill>
                  </a:tcPr>
                </a:tc>
                <a:tc>
                  <a:txBody>
                    <a:bodyPr/>
                    <a:lstStyle/>
                    <a:p>
                      <a:pPr algn="ctr"/>
                      <a:r>
                        <a:rPr lang="en-US" sz="2000" b="1" dirty="0" smtClean="0"/>
                        <a:t>X</a:t>
                      </a:r>
                      <a:endParaRPr lang="en-US" sz="2000" b="1" dirty="0"/>
                    </a:p>
                  </a:txBody>
                  <a:tcPr>
                    <a:solidFill>
                      <a:schemeClr val="bg2"/>
                    </a:solidFill>
                  </a:tcPr>
                </a:tc>
                <a:tc>
                  <a:txBody>
                    <a:bodyPr/>
                    <a:lstStyle/>
                    <a:p>
                      <a:pPr algn="ctr"/>
                      <a:r>
                        <a:rPr lang="en-US" sz="2000" b="1" dirty="0" smtClean="0"/>
                        <a:t>X</a:t>
                      </a:r>
                      <a:endParaRPr lang="en-US" sz="2000" b="1" dirty="0"/>
                    </a:p>
                  </a:txBody>
                  <a:tcPr>
                    <a:solidFill>
                      <a:schemeClr val="bg2"/>
                    </a:solidFill>
                  </a:tcPr>
                </a:tc>
                <a:tc>
                  <a:txBody>
                    <a:bodyPr/>
                    <a:lstStyle/>
                    <a:p>
                      <a:pPr algn="ctr"/>
                      <a:r>
                        <a:rPr lang="en-US" sz="2000" b="1" dirty="0" smtClean="0"/>
                        <a:t>X</a:t>
                      </a:r>
                      <a:endParaRPr lang="en-US" sz="2000" b="1" dirty="0"/>
                    </a:p>
                  </a:txBody>
                  <a:tcPr>
                    <a:solidFill>
                      <a:schemeClr val="bg2"/>
                    </a:solidFill>
                  </a:tcPr>
                </a:tc>
                <a:tc>
                  <a:txBody>
                    <a:bodyPr/>
                    <a:lstStyle/>
                    <a:p>
                      <a:pPr algn="ctr"/>
                      <a:r>
                        <a:rPr lang="en-US" sz="2000" b="1" dirty="0" smtClean="0"/>
                        <a:t>X</a:t>
                      </a:r>
                      <a:endParaRPr lang="en-US" sz="2000" b="1" dirty="0"/>
                    </a:p>
                  </a:txBody>
                  <a:tcPr>
                    <a:solidFill>
                      <a:schemeClr val="bg2"/>
                    </a:solidFill>
                  </a:tcPr>
                </a:tc>
                <a:tc>
                  <a:txBody>
                    <a:bodyPr/>
                    <a:lstStyle/>
                    <a:p>
                      <a:pPr algn="ctr"/>
                      <a:r>
                        <a:rPr lang="en-US" sz="2000" b="1" dirty="0" smtClean="0"/>
                        <a:t>X</a:t>
                      </a:r>
                      <a:endParaRPr lang="en-US" sz="2000" b="1" dirty="0"/>
                    </a:p>
                  </a:txBody>
                  <a:tcPr>
                    <a:solidFill>
                      <a:schemeClr val="bg2"/>
                    </a:solidFill>
                  </a:tcPr>
                </a:tc>
                <a:tc>
                  <a:txBody>
                    <a:bodyPr/>
                    <a:lstStyle/>
                    <a:p>
                      <a:pPr algn="ctr"/>
                      <a:r>
                        <a:rPr lang="en-US" sz="2000" b="1" dirty="0" smtClean="0"/>
                        <a:t>X</a:t>
                      </a:r>
                      <a:endParaRPr lang="en-US" sz="2000" b="1" dirty="0"/>
                    </a:p>
                  </a:txBody>
                  <a:tcPr>
                    <a:solidFill>
                      <a:schemeClr val="bg2"/>
                    </a:solidFill>
                  </a:tcPr>
                </a:tc>
              </a:tr>
              <a:tr h="579024">
                <a:tc>
                  <a:txBody>
                    <a:bodyPr/>
                    <a:lstStyle/>
                    <a:p>
                      <a:r>
                        <a:rPr lang="en-US" sz="1200" b="1" dirty="0" smtClean="0"/>
                        <a:t>Develop EHR</a:t>
                      </a:r>
                      <a:r>
                        <a:rPr lang="en-US" sz="1200" b="1" baseline="0" dirty="0" smtClean="0"/>
                        <a:t> system  for inclusion of PDF</a:t>
                      </a:r>
                      <a:endParaRPr lang="en-US" sz="1200" b="1" dirty="0"/>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r>
                        <a:rPr lang="en-US" sz="2000" b="1" dirty="0" smtClean="0"/>
                        <a:t>X</a:t>
                      </a:r>
                      <a:endParaRPr lang="en-US" sz="2000" b="1" dirty="0"/>
                    </a:p>
                  </a:txBody>
                  <a:tcPr>
                    <a:solidFill>
                      <a:schemeClr val="tx2">
                        <a:lumMod val="20000"/>
                        <a:lumOff val="80000"/>
                      </a:schemeClr>
                    </a:solidFill>
                  </a:tcPr>
                </a:tc>
                <a:tc>
                  <a:txBody>
                    <a:bodyPr/>
                    <a:lstStyle/>
                    <a:p>
                      <a:pPr algn="ctr"/>
                      <a:endParaRPr lang="en-US" sz="2000" b="1" dirty="0"/>
                    </a:p>
                  </a:txBody>
                  <a:tcPr>
                    <a:solidFill>
                      <a:schemeClr val="tx2">
                        <a:lumMod val="20000"/>
                        <a:lumOff val="80000"/>
                      </a:schemeClr>
                    </a:solidFill>
                  </a:tcPr>
                </a:tc>
              </a:tr>
              <a:tr h="579024">
                <a:tc>
                  <a:txBody>
                    <a:bodyPr/>
                    <a:lstStyle/>
                    <a:p>
                      <a:r>
                        <a:rPr lang="en-US" sz="1200" b="1" dirty="0" smtClean="0"/>
                        <a:t>Develop</a:t>
                      </a:r>
                      <a:r>
                        <a:rPr lang="en-US" sz="1200" b="1" baseline="0" dirty="0" smtClean="0"/>
                        <a:t> EHR system for manual import of HL7 file</a:t>
                      </a:r>
                      <a:endParaRPr lang="en-US" sz="1200" b="1" dirty="0"/>
                    </a:p>
                  </a:txBody>
                  <a:tcPr>
                    <a:solidFill>
                      <a:schemeClr val="bg2"/>
                    </a:solidFill>
                  </a:tcPr>
                </a:tc>
                <a:tc>
                  <a:txBody>
                    <a:bodyPr/>
                    <a:lstStyle/>
                    <a:p>
                      <a:pPr algn="ctr"/>
                      <a:endParaRPr lang="en-US" sz="2000" dirty="0"/>
                    </a:p>
                  </a:txBody>
                  <a:tcPr>
                    <a:solidFill>
                      <a:schemeClr val="bg2"/>
                    </a:solidFill>
                  </a:tcPr>
                </a:tc>
                <a:tc>
                  <a:txBody>
                    <a:bodyPr/>
                    <a:lstStyle/>
                    <a:p>
                      <a:pPr algn="ctr"/>
                      <a:endParaRPr lang="en-US" sz="2000" dirty="0"/>
                    </a:p>
                  </a:txBody>
                  <a:tcPr>
                    <a:solidFill>
                      <a:schemeClr val="bg2"/>
                    </a:solidFill>
                  </a:tcPr>
                </a:tc>
                <a:tc>
                  <a:txBody>
                    <a:bodyPr/>
                    <a:lstStyle/>
                    <a:p>
                      <a:pPr algn="ctr"/>
                      <a:endParaRPr lang="en-US" sz="2000" dirty="0"/>
                    </a:p>
                  </a:txBody>
                  <a:tcPr>
                    <a:solidFill>
                      <a:schemeClr val="bg2"/>
                    </a:solidFill>
                  </a:tcPr>
                </a:tc>
                <a:tc>
                  <a:txBody>
                    <a:bodyPr/>
                    <a:lstStyle/>
                    <a:p>
                      <a:pPr algn="ctr"/>
                      <a:endParaRPr lang="en-US" sz="2000" dirty="0"/>
                    </a:p>
                  </a:txBody>
                  <a:tcPr>
                    <a:solidFill>
                      <a:schemeClr val="bg2"/>
                    </a:solidFill>
                  </a:tcPr>
                </a:tc>
                <a:tc>
                  <a:txBody>
                    <a:bodyPr/>
                    <a:lstStyle/>
                    <a:p>
                      <a:pPr algn="ctr"/>
                      <a:endParaRPr lang="en-US" sz="2000" b="1" dirty="0"/>
                    </a:p>
                  </a:txBody>
                  <a:tcP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X</a:t>
                      </a:r>
                    </a:p>
                    <a:p>
                      <a:pPr algn="ctr"/>
                      <a:endParaRPr lang="en-US" sz="2000" b="1" dirty="0"/>
                    </a:p>
                  </a:txBody>
                  <a:tcPr>
                    <a:solidFill>
                      <a:schemeClr val="bg2"/>
                    </a:solidFill>
                  </a:tcPr>
                </a:tc>
              </a:tr>
              <a:tr h="744460">
                <a:tc>
                  <a:txBody>
                    <a:bodyPr/>
                    <a:lstStyle/>
                    <a:p>
                      <a:r>
                        <a:rPr lang="en-US" sz="1200" b="1" dirty="0" smtClean="0"/>
                        <a:t>Develop</a:t>
                      </a:r>
                      <a:r>
                        <a:rPr lang="en-US" sz="1200" b="1" baseline="0" dirty="0" smtClean="0"/>
                        <a:t> EHR forms for full automated integration of data into visit</a:t>
                      </a:r>
                      <a:endParaRPr lang="en-US" sz="1200" b="1" dirty="0"/>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endParaRPr lang="en-US" sz="2000" dirty="0"/>
                    </a:p>
                  </a:txBody>
                  <a:tcPr>
                    <a:solidFill>
                      <a:schemeClr val="tx2">
                        <a:lumMod val="20000"/>
                        <a:lumOff val="80000"/>
                      </a:schemeClr>
                    </a:solidFill>
                  </a:tcPr>
                </a:tc>
                <a:tc>
                  <a:txBody>
                    <a:bodyPr/>
                    <a:lstStyle/>
                    <a:p>
                      <a:pPr algn="ctr"/>
                      <a:endParaRPr lang="en-US" sz="2000" b="1" dirty="0"/>
                    </a:p>
                  </a:txBody>
                  <a:tcPr>
                    <a:solidFill>
                      <a:schemeClr val="tx2">
                        <a:lumMod val="20000"/>
                        <a:lumOff val="80000"/>
                      </a:schemeClr>
                    </a:solidFill>
                  </a:tcPr>
                </a:tc>
                <a:tc>
                  <a:txBody>
                    <a:bodyPr/>
                    <a:lstStyle/>
                    <a:p>
                      <a:pPr algn="ctr"/>
                      <a:r>
                        <a:rPr lang="en-US" sz="2000" b="1" dirty="0" smtClean="0"/>
                        <a:t>X</a:t>
                      </a:r>
                      <a:endParaRPr lang="en-US" sz="2000" b="1" dirty="0"/>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xmlns="" val="13179752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140"/>
            <a:ext cx="8229600" cy="990600"/>
          </a:xfrm>
        </p:spPr>
        <p:txBody>
          <a:bodyPr>
            <a:normAutofit/>
          </a:bodyPr>
          <a:lstStyle/>
          <a:p>
            <a:r>
              <a:rPr lang="en-US" dirty="0" smtClean="0"/>
              <a:t>Office Flow</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xmlns="" val="124110490"/>
              </p:ext>
            </p:extLst>
          </p:nvPr>
        </p:nvGraphicFramePr>
        <p:xfrm>
          <a:off x="457200" y="1707540"/>
          <a:ext cx="8229600" cy="4244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Box 5"/>
          <p:cNvSpPr txBox="1"/>
          <p:nvPr/>
        </p:nvSpPr>
        <p:spPr>
          <a:xfrm>
            <a:off x="0" y="246044"/>
            <a:ext cx="9144000" cy="532666"/>
          </a:xfrm>
          <a:prstGeom prst="rect">
            <a:avLst/>
          </a:prstGeom>
          <a:solidFill>
            <a:schemeClr val="bg2">
              <a:lumMod val="10000"/>
            </a:schemeClr>
          </a:solidFill>
          <a:ln>
            <a:solidFill>
              <a:schemeClr val="bg2">
                <a:lumMod val="10000"/>
              </a:schemeClr>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36576" rIns="91440" bIns="36576" numCol="1" spcCol="0" rtlCol="0" fromWordArt="0" anchor="t" anchorCtr="0" forceAA="0" compatLnSpc="1">
            <a:prstTxWarp prst="textNoShape">
              <a:avLst/>
            </a:prstTxWarp>
            <a:noAutofit/>
          </a:bodyPr>
          <a:lstStyle/>
          <a:p>
            <a:pPr marL="0" marR="0" algn="ctr">
              <a:spcBef>
                <a:spcPts val="0"/>
              </a:spcBef>
              <a:spcAft>
                <a:spcPts val="0"/>
              </a:spcAft>
            </a:pPr>
            <a:r>
              <a:rPr lang="en-US" sz="1100">
                <a:solidFill>
                  <a:srgbClr val="FFFFFF"/>
                </a:solidFill>
                <a:effectLst/>
                <a:ea typeface="ＭＳ 明朝"/>
                <a:cs typeface="Times New Roman"/>
              </a:rPr>
              <a:t> </a:t>
            </a:r>
            <a:endParaRPr lang="en-US" sz="1200">
              <a:effectLst/>
              <a:ea typeface="ＭＳ 明朝"/>
              <a:cs typeface="Times New Roman"/>
            </a:endParaRPr>
          </a:p>
        </p:txBody>
      </p:sp>
      <p:pic>
        <p:nvPicPr>
          <p:cNvPr id="5" name="Picture 4"/>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bwMode="auto">
          <a:xfrm>
            <a:off x="3506792" y="115440"/>
            <a:ext cx="2251275" cy="787714"/>
          </a:xfrm>
          <a:prstGeom prst="rect">
            <a:avLst/>
          </a:prstGeom>
          <a:noFill/>
          <a:ln>
            <a:noFill/>
          </a:ln>
          <a:extLst>
            <a:ext uri="{53640926-AAD7-44D8-BBD7-CCE9431645EC}">
              <a14:shadowObscured xmlns:a14="http://schemas.microsoft.com/office/drawing/2010/main" xmlns=""/>
            </a:ext>
          </a:extLst>
        </p:spPr>
      </p:pic>
      <p:sp>
        <p:nvSpPr>
          <p:cNvPr id="6" name="Footer Placeholder 5"/>
          <p:cNvSpPr>
            <a:spLocks noGrp="1"/>
          </p:cNvSpPr>
          <p:nvPr>
            <p:ph type="ftr" sz="quarter" idx="11"/>
          </p:nvPr>
        </p:nvSpPr>
        <p:spPr>
          <a:xfrm>
            <a:off x="4294866" y="6456666"/>
            <a:ext cx="4114800" cy="329184"/>
          </a:xfrm>
        </p:spPr>
        <p:txBody>
          <a:bodyPr/>
          <a:lstStyle/>
          <a:p>
            <a:pPr algn="r"/>
            <a:r>
              <a:rPr lang="en-US" sz="1400" dirty="0" smtClean="0">
                <a:solidFill>
                  <a:schemeClr val="bg2">
                    <a:lumMod val="10000"/>
                  </a:schemeClr>
                </a:solidFill>
              </a:rPr>
              <a:t>Well Visit Planner Webinar, December 3, 2012    |</a:t>
            </a:r>
            <a:endParaRPr lang="en-US" sz="1400" dirty="0">
              <a:solidFill>
                <a:schemeClr val="bg2">
                  <a:lumMod val="10000"/>
                </a:schemeClr>
              </a:solidFill>
            </a:endParaRPr>
          </a:p>
        </p:txBody>
      </p:sp>
      <p:sp>
        <p:nvSpPr>
          <p:cNvPr id="7" name="Slide Number Placeholder 6"/>
          <p:cNvSpPr>
            <a:spLocks noGrp="1"/>
          </p:cNvSpPr>
          <p:nvPr>
            <p:ph type="sldNum" sz="quarter" idx="12"/>
          </p:nvPr>
        </p:nvSpPr>
        <p:spPr>
          <a:xfrm>
            <a:off x="8457004" y="6456666"/>
            <a:ext cx="1066800" cy="329184"/>
          </a:xfrm>
        </p:spPr>
        <p:txBody>
          <a:bodyPr/>
          <a:lstStyle/>
          <a:p>
            <a:fld id="{0CFEC368-1D7A-4F81-ABF6-AE0E36BAF64C}" type="slidenum">
              <a:rPr lang="en-US" smtClean="0">
                <a:solidFill>
                  <a:schemeClr val="bg2">
                    <a:lumMod val="10000"/>
                  </a:schemeClr>
                </a:solidFill>
              </a:rPr>
              <a:pPr/>
              <a:t>27</a:t>
            </a:fld>
            <a:endParaRPr lang="en-US" dirty="0">
              <a:solidFill>
                <a:schemeClr val="bg2">
                  <a:lumMod val="10000"/>
                </a:schemeClr>
              </a:solidFill>
            </a:endParaRPr>
          </a:p>
        </p:txBody>
      </p:sp>
      <p:pic>
        <p:nvPicPr>
          <p:cNvPr id="8" name="Picture 7"/>
          <p:cNvPicPr>
            <a:picLocks noChangeAspect="1"/>
          </p:cNvPicPr>
          <p:nvPr/>
        </p:nvPicPr>
        <p:blipFill>
          <a:blip r:embed="rId8" cstate="print"/>
          <a:stretch>
            <a:fillRect/>
          </a:stretch>
        </p:blipFill>
        <p:spPr>
          <a:xfrm>
            <a:off x="-89529" y="5891909"/>
            <a:ext cx="2254215" cy="966092"/>
          </a:xfrm>
          <a:prstGeom prst="rect">
            <a:avLst/>
          </a:prstGeom>
        </p:spPr>
      </p:pic>
    </p:spTree>
    <p:extLst>
      <p:ext uri="{BB962C8B-B14F-4D97-AF65-F5344CB8AC3E}">
        <p14:creationId xmlns:p14="http://schemas.microsoft.com/office/powerpoint/2010/main" xmlns="" val="22776292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140"/>
            <a:ext cx="8229600" cy="990600"/>
          </a:xfrm>
        </p:spPr>
        <p:txBody>
          <a:bodyPr>
            <a:normAutofit/>
          </a:bodyPr>
          <a:lstStyle/>
          <a:p>
            <a:r>
              <a:rPr lang="en-US" dirty="0" smtClean="0"/>
              <a:t>Office Flow</a:t>
            </a:r>
            <a:endParaRPr lang="en-US" dirty="0"/>
          </a:p>
        </p:txBody>
      </p:sp>
      <p:sp>
        <p:nvSpPr>
          <p:cNvPr id="4" name="Text Box 5"/>
          <p:cNvSpPr txBox="1"/>
          <p:nvPr/>
        </p:nvSpPr>
        <p:spPr>
          <a:xfrm>
            <a:off x="0" y="246044"/>
            <a:ext cx="9144000" cy="532666"/>
          </a:xfrm>
          <a:prstGeom prst="rect">
            <a:avLst/>
          </a:prstGeom>
          <a:solidFill>
            <a:schemeClr val="bg2">
              <a:lumMod val="10000"/>
            </a:schemeClr>
          </a:solidFill>
          <a:ln>
            <a:solidFill>
              <a:schemeClr val="bg2">
                <a:lumMod val="10000"/>
              </a:schemeClr>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36576" rIns="91440" bIns="36576" numCol="1" spcCol="0" rtlCol="0" fromWordArt="0" anchor="t" anchorCtr="0" forceAA="0" compatLnSpc="1">
            <a:prstTxWarp prst="textNoShape">
              <a:avLst/>
            </a:prstTxWarp>
            <a:noAutofit/>
          </a:bodyPr>
          <a:lstStyle/>
          <a:p>
            <a:pPr marL="0" marR="0" algn="ctr">
              <a:spcBef>
                <a:spcPts val="0"/>
              </a:spcBef>
              <a:spcAft>
                <a:spcPts val="0"/>
              </a:spcAft>
            </a:pPr>
            <a:r>
              <a:rPr lang="en-US" sz="1100">
                <a:solidFill>
                  <a:srgbClr val="FFFFFF"/>
                </a:solidFill>
                <a:effectLst/>
                <a:ea typeface="ＭＳ 明朝"/>
                <a:cs typeface="Times New Roman"/>
              </a:rPr>
              <a:t> </a:t>
            </a:r>
            <a:endParaRPr lang="en-US" sz="1200">
              <a:effectLst/>
              <a:ea typeface="ＭＳ 明朝"/>
              <a:cs typeface="Times New Roman"/>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bwMode="auto">
          <a:xfrm>
            <a:off x="3506792" y="115440"/>
            <a:ext cx="2251275" cy="787714"/>
          </a:xfrm>
          <a:prstGeom prst="rect">
            <a:avLst/>
          </a:prstGeom>
          <a:noFill/>
          <a:ln>
            <a:noFill/>
          </a:ln>
          <a:extLst>
            <a:ext uri="{53640926-AAD7-44D8-BBD7-CCE9431645EC}">
              <a14:shadowObscured xmlns:a14="http://schemas.microsoft.com/office/drawing/2010/main" xmlns=""/>
            </a:ext>
          </a:extLst>
        </p:spPr>
      </p:pic>
      <p:sp>
        <p:nvSpPr>
          <p:cNvPr id="6" name="Footer Placeholder 5"/>
          <p:cNvSpPr>
            <a:spLocks noGrp="1"/>
          </p:cNvSpPr>
          <p:nvPr>
            <p:ph type="ftr" sz="quarter" idx="11"/>
          </p:nvPr>
        </p:nvSpPr>
        <p:spPr>
          <a:xfrm>
            <a:off x="4294866" y="6456666"/>
            <a:ext cx="4114800" cy="329184"/>
          </a:xfrm>
        </p:spPr>
        <p:txBody>
          <a:bodyPr/>
          <a:lstStyle/>
          <a:p>
            <a:pPr algn="r"/>
            <a:r>
              <a:rPr lang="en-US" sz="1400" dirty="0" smtClean="0">
                <a:solidFill>
                  <a:schemeClr val="bg2">
                    <a:lumMod val="10000"/>
                  </a:schemeClr>
                </a:solidFill>
              </a:rPr>
              <a:t>Well Visit Planner Webinar, December 3, 2012    |</a:t>
            </a:r>
            <a:endParaRPr lang="en-US" sz="1400" dirty="0">
              <a:solidFill>
                <a:schemeClr val="bg2">
                  <a:lumMod val="10000"/>
                </a:schemeClr>
              </a:solidFill>
            </a:endParaRPr>
          </a:p>
        </p:txBody>
      </p:sp>
      <p:sp>
        <p:nvSpPr>
          <p:cNvPr id="7" name="Slide Number Placeholder 6"/>
          <p:cNvSpPr>
            <a:spLocks noGrp="1"/>
          </p:cNvSpPr>
          <p:nvPr>
            <p:ph type="sldNum" sz="quarter" idx="12"/>
          </p:nvPr>
        </p:nvSpPr>
        <p:spPr>
          <a:xfrm>
            <a:off x="8457004" y="6456666"/>
            <a:ext cx="1066800" cy="329184"/>
          </a:xfrm>
        </p:spPr>
        <p:txBody>
          <a:bodyPr/>
          <a:lstStyle/>
          <a:p>
            <a:fld id="{0CFEC368-1D7A-4F81-ABF6-AE0E36BAF64C}" type="slidenum">
              <a:rPr lang="en-US" smtClean="0">
                <a:solidFill>
                  <a:schemeClr val="bg2">
                    <a:lumMod val="10000"/>
                  </a:schemeClr>
                </a:solidFill>
              </a:rPr>
              <a:pPr/>
              <a:t>28</a:t>
            </a:fld>
            <a:endParaRPr lang="en-US" dirty="0">
              <a:solidFill>
                <a:schemeClr val="bg2">
                  <a:lumMod val="10000"/>
                </a:schemeClr>
              </a:solidFill>
            </a:endParaRPr>
          </a:p>
        </p:txBody>
      </p:sp>
      <p:pic>
        <p:nvPicPr>
          <p:cNvPr id="8" name="Picture 7"/>
          <p:cNvPicPr>
            <a:picLocks noChangeAspect="1"/>
          </p:cNvPicPr>
          <p:nvPr/>
        </p:nvPicPr>
        <p:blipFill>
          <a:blip r:embed="rId3" cstate="print"/>
          <a:stretch>
            <a:fillRect/>
          </a:stretch>
        </p:blipFill>
        <p:spPr>
          <a:xfrm>
            <a:off x="-89529" y="5891909"/>
            <a:ext cx="2254215" cy="966092"/>
          </a:xfrm>
          <a:prstGeom prst="rect">
            <a:avLst/>
          </a:prstGeom>
        </p:spPr>
      </p:pic>
      <p:graphicFrame>
        <p:nvGraphicFramePr>
          <p:cNvPr id="10" name="Diagram 9"/>
          <p:cNvGraphicFramePr/>
          <p:nvPr>
            <p:extLst>
              <p:ext uri="{D42A27DB-BD31-4B8C-83A1-F6EECF244321}">
                <p14:modId xmlns:p14="http://schemas.microsoft.com/office/powerpoint/2010/main" xmlns="" val="2722386144"/>
              </p:ext>
            </p:extLst>
          </p:nvPr>
        </p:nvGraphicFramePr>
        <p:xfrm>
          <a:off x="755754" y="1200149"/>
          <a:ext cx="8206075" cy="67722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7998413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7440"/>
            <a:ext cx="8229600" cy="990600"/>
          </a:xfrm>
        </p:spPr>
        <p:txBody>
          <a:bodyPr>
            <a:normAutofit fontScale="90000"/>
          </a:bodyPr>
          <a:lstStyle/>
          <a:p>
            <a:r>
              <a:rPr lang="en-US" dirty="0" smtClean="0"/>
              <a:t>Available upon launch of public site… (January 2013 )</a:t>
            </a:r>
            <a:endParaRPr lang="en-US" dirty="0"/>
          </a:p>
        </p:txBody>
      </p:sp>
      <p:sp>
        <p:nvSpPr>
          <p:cNvPr id="3" name="Content Placeholder 2"/>
          <p:cNvSpPr>
            <a:spLocks noGrp="1"/>
          </p:cNvSpPr>
          <p:nvPr>
            <p:ph idx="1"/>
          </p:nvPr>
        </p:nvSpPr>
        <p:spPr>
          <a:xfrm>
            <a:off x="457200" y="1986940"/>
            <a:ext cx="8229600" cy="4244071"/>
          </a:xfrm>
        </p:spPr>
        <p:txBody>
          <a:bodyPr>
            <a:normAutofit fontScale="92500"/>
          </a:bodyPr>
          <a:lstStyle/>
          <a:p>
            <a:pPr lvl="1">
              <a:buFont typeface="Wingdings" charset="2"/>
              <a:buChar char="§"/>
            </a:pPr>
            <a:r>
              <a:rPr lang="en-US" sz="2800" dirty="0" smtClean="0"/>
              <a:t>A full implementation toolkit for use with the FREE  Public Use version of the WVP</a:t>
            </a:r>
          </a:p>
          <a:p>
            <a:pPr lvl="1">
              <a:buFont typeface="Wingdings" charset="2"/>
              <a:buChar char="§"/>
            </a:pPr>
            <a:r>
              <a:rPr lang="en-US" sz="2800" dirty="0" smtClean="0"/>
              <a:t>Coming soon: A unique URL for your clinic</a:t>
            </a:r>
          </a:p>
          <a:p>
            <a:pPr lvl="1">
              <a:buFont typeface="Wingdings" charset="2"/>
              <a:buChar char="§"/>
            </a:pPr>
            <a:r>
              <a:rPr lang="en-US" sz="2800" dirty="0" smtClean="0"/>
              <a:t>Coming soon: Enhanced features (such as the ability to integrate data directly into the EHR, customize content of the WVP and brand the site with your clinic logo)</a:t>
            </a:r>
          </a:p>
          <a:p>
            <a:pPr lvl="1">
              <a:buFont typeface="Wingdings" charset="2"/>
              <a:buChar char="§"/>
            </a:pPr>
            <a:endParaRPr lang="en-US" sz="2800" dirty="0" smtClean="0"/>
          </a:p>
          <a:p>
            <a:pPr marL="0" lvl="1" indent="0" algn="ctr">
              <a:buNone/>
            </a:pPr>
            <a:r>
              <a:rPr lang="en-US" sz="2800" b="1" i="1" dirty="0" smtClean="0">
                <a:solidFill>
                  <a:srgbClr val="684D04"/>
                </a:solidFill>
              </a:rPr>
              <a:t>But you can start preparing to use </a:t>
            </a:r>
          </a:p>
          <a:p>
            <a:pPr marL="0" lvl="1" indent="0" algn="ctr">
              <a:buNone/>
            </a:pPr>
            <a:r>
              <a:rPr lang="en-US" sz="2800" b="1" i="1" dirty="0" smtClean="0">
                <a:solidFill>
                  <a:srgbClr val="684D04"/>
                </a:solidFill>
              </a:rPr>
              <a:t> the Well Visit Planner tools now!</a:t>
            </a:r>
            <a:endParaRPr lang="en-US" sz="2800" b="1" i="1" dirty="0">
              <a:solidFill>
                <a:srgbClr val="684D04"/>
              </a:solidFill>
            </a:endParaRPr>
          </a:p>
        </p:txBody>
      </p:sp>
      <p:sp>
        <p:nvSpPr>
          <p:cNvPr id="4" name="Text Box 5"/>
          <p:cNvSpPr txBox="1"/>
          <p:nvPr/>
        </p:nvSpPr>
        <p:spPr>
          <a:xfrm>
            <a:off x="0" y="246044"/>
            <a:ext cx="9144000" cy="532666"/>
          </a:xfrm>
          <a:prstGeom prst="rect">
            <a:avLst/>
          </a:prstGeom>
          <a:solidFill>
            <a:schemeClr val="bg2">
              <a:lumMod val="10000"/>
            </a:schemeClr>
          </a:solidFill>
          <a:ln>
            <a:solidFill>
              <a:schemeClr val="bg2">
                <a:lumMod val="10000"/>
              </a:schemeClr>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36576" rIns="91440" bIns="36576" numCol="1" spcCol="0" rtlCol="0" fromWordArt="0" anchor="t" anchorCtr="0" forceAA="0" compatLnSpc="1">
            <a:prstTxWarp prst="textNoShape">
              <a:avLst/>
            </a:prstTxWarp>
            <a:noAutofit/>
          </a:bodyPr>
          <a:lstStyle/>
          <a:p>
            <a:pPr marL="0" marR="0" algn="ctr">
              <a:spcBef>
                <a:spcPts val="0"/>
              </a:spcBef>
              <a:spcAft>
                <a:spcPts val="0"/>
              </a:spcAft>
            </a:pPr>
            <a:r>
              <a:rPr lang="en-US" sz="1100">
                <a:solidFill>
                  <a:srgbClr val="FFFFFF"/>
                </a:solidFill>
                <a:effectLst/>
                <a:ea typeface="ＭＳ 明朝"/>
                <a:cs typeface="Times New Roman"/>
              </a:rPr>
              <a:t> </a:t>
            </a:r>
            <a:endParaRPr lang="en-US" sz="1200">
              <a:effectLst/>
              <a:ea typeface="ＭＳ 明朝"/>
              <a:cs typeface="Times New Roman"/>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bwMode="auto">
          <a:xfrm>
            <a:off x="3506792" y="115440"/>
            <a:ext cx="2251275" cy="787714"/>
          </a:xfrm>
          <a:prstGeom prst="rect">
            <a:avLst/>
          </a:prstGeom>
          <a:noFill/>
          <a:ln>
            <a:noFill/>
          </a:ln>
          <a:extLst>
            <a:ext uri="{53640926-AAD7-44D8-BBD7-CCE9431645EC}">
              <a14:shadowObscured xmlns:a14="http://schemas.microsoft.com/office/drawing/2010/main" xmlns=""/>
            </a:ext>
          </a:extLst>
        </p:spPr>
      </p:pic>
      <p:sp>
        <p:nvSpPr>
          <p:cNvPr id="6" name="Footer Placeholder 5"/>
          <p:cNvSpPr>
            <a:spLocks noGrp="1"/>
          </p:cNvSpPr>
          <p:nvPr>
            <p:ph type="ftr" sz="quarter" idx="11"/>
          </p:nvPr>
        </p:nvSpPr>
        <p:spPr>
          <a:xfrm>
            <a:off x="4294866" y="6456666"/>
            <a:ext cx="4114800" cy="329184"/>
          </a:xfrm>
        </p:spPr>
        <p:txBody>
          <a:bodyPr/>
          <a:lstStyle/>
          <a:p>
            <a:pPr algn="r"/>
            <a:r>
              <a:rPr lang="en-US" sz="1400" dirty="0" smtClean="0">
                <a:solidFill>
                  <a:schemeClr val="bg2">
                    <a:lumMod val="10000"/>
                  </a:schemeClr>
                </a:solidFill>
              </a:rPr>
              <a:t>Well Visit Planner Webinar, December 3, 2012    |</a:t>
            </a:r>
            <a:endParaRPr lang="en-US" sz="1400" dirty="0">
              <a:solidFill>
                <a:schemeClr val="bg2">
                  <a:lumMod val="10000"/>
                </a:schemeClr>
              </a:solidFill>
            </a:endParaRPr>
          </a:p>
        </p:txBody>
      </p:sp>
      <p:sp>
        <p:nvSpPr>
          <p:cNvPr id="7" name="Slide Number Placeholder 6"/>
          <p:cNvSpPr>
            <a:spLocks noGrp="1"/>
          </p:cNvSpPr>
          <p:nvPr>
            <p:ph type="sldNum" sz="quarter" idx="12"/>
          </p:nvPr>
        </p:nvSpPr>
        <p:spPr>
          <a:xfrm>
            <a:off x="8457004" y="6456666"/>
            <a:ext cx="1066800" cy="329184"/>
          </a:xfrm>
        </p:spPr>
        <p:txBody>
          <a:bodyPr/>
          <a:lstStyle/>
          <a:p>
            <a:fld id="{0CFEC368-1D7A-4F81-ABF6-AE0E36BAF64C}" type="slidenum">
              <a:rPr lang="en-US" smtClean="0">
                <a:solidFill>
                  <a:schemeClr val="bg2">
                    <a:lumMod val="10000"/>
                  </a:schemeClr>
                </a:solidFill>
              </a:rPr>
              <a:pPr/>
              <a:t>29</a:t>
            </a:fld>
            <a:endParaRPr lang="en-US" dirty="0">
              <a:solidFill>
                <a:schemeClr val="bg2">
                  <a:lumMod val="10000"/>
                </a:schemeClr>
              </a:solidFill>
            </a:endParaRPr>
          </a:p>
        </p:txBody>
      </p:sp>
      <p:pic>
        <p:nvPicPr>
          <p:cNvPr id="8" name="Picture 7"/>
          <p:cNvPicPr>
            <a:picLocks noChangeAspect="1"/>
          </p:cNvPicPr>
          <p:nvPr/>
        </p:nvPicPr>
        <p:blipFill>
          <a:blip r:embed="rId3" cstate="print"/>
          <a:stretch>
            <a:fillRect/>
          </a:stretch>
        </p:blipFill>
        <p:spPr>
          <a:xfrm>
            <a:off x="-89529" y="5891909"/>
            <a:ext cx="2254215" cy="966092"/>
          </a:xfrm>
          <a:prstGeom prst="rect">
            <a:avLst/>
          </a:prstGeom>
        </p:spPr>
      </p:pic>
    </p:spTree>
    <p:extLst>
      <p:ext uri="{BB962C8B-B14F-4D97-AF65-F5344CB8AC3E}">
        <p14:creationId xmlns:p14="http://schemas.microsoft.com/office/powerpoint/2010/main" xmlns="" val="699281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140"/>
            <a:ext cx="8229600" cy="990600"/>
          </a:xfrm>
        </p:spPr>
        <p:txBody>
          <a:bodyPr/>
          <a:lstStyle/>
          <a:p>
            <a:r>
              <a:rPr lang="en-US" dirty="0" smtClean="0"/>
              <a:t>Today’s Agenda</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xmlns="" val="402003356"/>
              </p:ext>
            </p:extLst>
          </p:nvPr>
        </p:nvGraphicFramePr>
        <p:xfrm>
          <a:off x="457200" y="1860550"/>
          <a:ext cx="8229600" cy="4243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Box 5"/>
          <p:cNvSpPr txBox="1"/>
          <p:nvPr/>
        </p:nvSpPr>
        <p:spPr>
          <a:xfrm>
            <a:off x="0" y="246044"/>
            <a:ext cx="9144000" cy="532666"/>
          </a:xfrm>
          <a:prstGeom prst="rect">
            <a:avLst/>
          </a:prstGeom>
          <a:solidFill>
            <a:schemeClr val="bg2">
              <a:lumMod val="10000"/>
            </a:schemeClr>
          </a:solidFill>
          <a:ln>
            <a:solidFill>
              <a:schemeClr val="bg2">
                <a:lumMod val="10000"/>
              </a:schemeClr>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36576" rIns="91440" bIns="36576" numCol="1" spcCol="0" rtlCol="0" fromWordArt="0" anchor="t" anchorCtr="0" forceAA="0" compatLnSpc="1">
            <a:prstTxWarp prst="textNoShape">
              <a:avLst/>
            </a:prstTxWarp>
            <a:noAutofit/>
          </a:bodyPr>
          <a:lstStyle/>
          <a:p>
            <a:pPr marL="0" marR="0" algn="ctr">
              <a:spcBef>
                <a:spcPts val="0"/>
              </a:spcBef>
              <a:spcAft>
                <a:spcPts val="0"/>
              </a:spcAft>
            </a:pPr>
            <a:r>
              <a:rPr lang="en-US" sz="1100">
                <a:solidFill>
                  <a:srgbClr val="FFFFFF"/>
                </a:solidFill>
                <a:effectLst/>
                <a:ea typeface="ＭＳ 明朝"/>
                <a:cs typeface="Times New Roman"/>
              </a:rPr>
              <a:t> </a:t>
            </a:r>
            <a:endParaRPr lang="en-US" sz="1200">
              <a:effectLst/>
              <a:ea typeface="ＭＳ 明朝"/>
              <a:cs typeface="Times New Roman"/>
            </a:endParaRPr>
          </a:p>
        </p:txBody>
      </p:sp>
      <p:pic>
        <p:nvPicPr>
          <p:cNvPr id="5" name="Picture 4"/>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bwMode="auto">
          <a:xfrm>
            <a:off x="3506792" y="115440"/>
            <a:ext cx="2251275" cy="787714"/>
          </a:xfrm>
          <a:prstGeom prst="rect">
            <a:avLst/>
          </a:prstGeom>
          <a:noFill/>
          <a:ln>
            <a:noFill/>
          </a:ln>
          <a:extLst>
            <a:ext uri="{53640926-AAD7-44D8-BBD7-CCE9431645EC}">
              <a14:shadowObscured xmlns:a14="http://schemas.microsoft.com/office/drawing/2010/main" xmlns=""/>
            </a:ext>
          </a:extLst>
        </p:spPr>
      </p:pic>
      <p:sp>
        <p:nvSpPr>
          <p:cNvPr id="6" name="Footer Placeholder 5"/>
          <p:cNvSpPr>
            <a:spLocks noGrp="1"/>
          </p:cNvSpPr>
          <p:nvPr>
            <p:ph type="ftr" sz="quarter" idx="11"/>
          </p:nvPr>
        </p:nvSpPr>
        <p:spPr>
          <a:xfrm>
            <a:off x="4294866" y="6456666"/>
            <a:ext cx="4114800" cy="329184"/>
          </a:xfrm>
        </p:spPr>
        <p:txBody>
          <a:bodyPr/>
          <a:lstStyle/>
          <a:p>
            <a:pPr algn="r"/>
            <a:r>
              <a:rPr lang="en-US" sz="1400" dirty="0" smtClean="0">
                <a:solidFill>
                  <a:schemeClr val="bg2">
                    <a:lumMod val="10000"/>
                  </a:schemeClr>
                </a:solidFill>
              </a:rPr>
              <a:t>Well Visit Planner Webinar, December 3, 2012    |</a:t>
            </a:r>
            <a:endParaRPr lang="en-US" sz="1400" dirty="0">
              <a:solidFill>
                <a:schemeClr val="bg2">
                  <a:lumMod val="10000"/>
                </a:schemeClr>
              </a:solidFill>
            </a:endParaRPr>
          </a:p>
        </p:txBody>
      </p:sp>
      <p:sp>
        <p:nvSpPr>
          <p:cNvPr id="7" name="Slide Number Placeholder 6"/>
          <p:cNvSpPr>
            <a:spLocks noGrp="1"/>
          </p:cNvSpPr>
          <p:nvPr>
            <p:ph type="sldNum" sz="quarter" idx="12"/>
          </p:nvPr>
        </p:nvSpPr>
        <p:spPr>
          <a:xfrm>
            <a:off x="8457004" y="6456666"/>
            <a:ext cx="1066800" cy="329184"/>
          </a:xfrm>
        </p:spPr>
        <p:txBody>
          <a:bodyPr/>
          <a:lstStyle/>
          <a:p>
            <a:fld id="{0CFEC368-1D7A-4F81-ABF6-AE0E36BAF64C}" type="slidenum">
              <a:rPr lang="en-US" smtClean="0">
                <a:solidFill>
                  <a:schemeClr val="bg2">
                    <a:lumMod val="10000"/>
                  </a:schemeClr>
                </a:solidFill>
              </a:rPr>
              <a:pPr/>
              <a:t>3</a:t>
            </a:fld>
            <a:endParaRPr lang="en-US" dirty="0">
              <a:solidFill>
                <a:schemeClr val="bg2">
                  <a:lumMod val="10000"/>
                </a:schemeClr>
              </a:solidFill>
            </a:endParaRPr>
          </a:p>
        </p:txBody>
      </p:sp>
      <p:pic>
        <p:nvPicPr>
          <p:cNvPr id="8" name="Picture 7"/>
          <p:cNvPicPr>
            <a:picLocks noChangeAspect="1"/>
          </p:cNvPicPr>
          <p:nvPr/>
        </p:nvPicPr>
        <p:blipFill>
          <a:blip r:embed="rId8" cstate="print"/>
          <a:stretch>
            <a:fillRect/>
          </a:stretch>
        </p:blipFill>
        <p:spPr>
          <a:xfrm>
            <a:off x="-89529" y="5891909"/>
            <a:ext cx="2254215" cy="966092"/>
          </a:xfrm>
          <a:prstGeom prst="rect">
            <a:avLst/>
          </a:prstGeom>
        </p:spPr>
      </p:pic>
    </p:spTree>
    <p:extLst>
      <p:ext uri="{BB962C8B-B14F-4D97-AF65-F5344CB8AC3E}">
        <p14:creationId xmlns:p14="http://schemas.microsoft.com/office/powerpoint/2010/main" xmlns="" val="5000902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374900"/>
            <a:ext cx="3849687" cy="2200275"/>
          </a:xfrm>
        </p:spPr>
        <p:txBody>
          <a:bodyPr>
            <a:noAutofit/>
          </a:bodyPr>
          <a:lstStyle/>
          <a:p>
            <a:r>
              <a:rPr lang="en-US" sz="4000" dirty="0" smtClean="0">
                <a:solidFill>
                  <a:srgbClr val="FFFFFF"/>
                </a:solidFill>
              </a:rPr>
              <a:t>Get Started with the Orientation Kit and Users Sign Up Form</a:t>
            </a:r>
            <a:endParaRPr lang="en-US" sz="4000" dirty="0">
              <a:solidFill>
                <a:srgbClr val="FFFFFF"/>
              </a:solidFill>
            </a:endParaRPr>
          </a:p>
        </p:txBody>
      </p:sp>
      <p:sp>
        <p:nvSpPr>
          <p:cNvPr id="4" name="Footer Placeholder 3"/>
          <p:cNvSpPr>
            <a:spLocks noGrp="1"/>
          </p:cNvSpPr>
          <p:nvPr>
            <p:ph type="ftr" sz="quarter" idx="11"/>
          </p:nvPr>
        </p:nvSpPr>
        <p:spPr>
          <a:xfrm>
            <a:off x="4114800" y="6418580"/>
            <a:ext cx="4114800" cy="329184"/>
          </a:xfrm>
        </p:spPr>
        <p:txBody>
          <a:bodyPr/>
          <a:lstStyle/>
          <a:p>
            <a:pPr algn="r"/>
            <a:r>
              <a:rPr lang="en-US" sz="1400" dirty="0" smtClean="0"/>
              <a:t>Well Visit Planner Webinar December 3, 2012     |</a:t>
            </a:r>
            <a:endParaRPr lang="en-US" sz="1400" dirty="0"/>
          </a:p>
        </p:txBody>
      </p:sp>
      <p:sp>
        <p:nvSpPr>
          <p:cNvPr id="5" name="Slide Number Placeholder 4"/>
          <p:cNvSpPr>
            <a:spLocks noGrp="1"/>
          </p:cNvSpPr>
          <p:nvPr>
            <p:ph type="sldNum" sz="quarter" idx="12"/>
          </p:nvPr>
        </p:nvSpPr>
        <p:spPr>
          <a:xfrm>
            <a:off x="8305800" y="6418580"/>
            <a:ext cx="1066800" cy="329184"/>
          </a:xfrm>
        </p:spPr>
        <p:txBody>
          <a:bodyPr/>
          <a:lstStyle/>
          <a:p>
            <a:fld id="{0CFEC368-1D7A-4F81-ABF6-AE0E36BAF64C}" type="slidenum">
              <a:rPr lang="en-US" smtClean="0"/>
              <a:pPr/>
              <a:t>30</a:t>
            </a:fld>
            <a:endParaRPr lang="en-US"/>
          </a:p>
        </p:txBody>
      </p:sp>
      <p:sp>
        <p:nvSpPr>
          <p:cNvPr id="6" name="Text Box 5"/>
          <p:cNvSpPr txBox="1"/>
          <p:nvPr/>
        </p:nvSpPr>
        <p:spPr>
          <a:xfrm>
            <a:off x="0" y="351130"/>
            <a:ext cx="9144000" cy="1137297"/>
          </a:xfrm>
          <a:prstGeom prst="rect">
            <a:avLst/>
          </a:prstGeom>
          <a:solidFill>
            <a:schemeClr val="bg2">
              <a:lumMod val="10000"/>
            </a:schemeClr>
          </a:solidFill>
          <a:ln>
            <a:solidFill>
              <a:schemeClr val="bg2">
                <a:lumMod val="10000"/>
              </a:schemeClr>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36576" rIns="91440" bIns="36576" numCol="1" spcCol="0" rtlCol="0" fromWordArt="0" anchor="t" anchorCtr="0" forceAA="0" compatLnSpc="1">
            <a:prstTxWarp prst="textNoShape">
              <a:avLst/>
            </a:prstTxWarp>
            <a:noAutofit/>
          </a:bodyPr>
          <a:lstStyle/>
          <a:p>
            <a:pPr marL="0" marR="0" algn="ctr">
              <a:spcBef>
                <a:spcPts val="0"/>
              </a:spcBef>
              <a:spcAft>
                <a:spcPts val="0"/>
              </a:spcAft>
            </a:pPr>
            <a:r>
              <a:rPr lang="en-US" sz="1100">
                <a:solidFill>
                  <a:srgbClr val="FFFFFF"/>
                </a:solidFill>
                <a:effectLst/>
                <a:ea typeface="ＭＳ 明朝"/>
                <a:cs typeface="Times New Roman"/>
              </a:rPr>
              <a:t> </a:t>
            </a:r>
            <a:endParaRPr lang="en-US" sz="1200">
              <a:effectLst/>
              <a:ea typeface="ＭＳ 明朝"/>
              <a:cs typeface="Times New Roman"/>
            </a:endParaRPr>
          </a:p>
        </p:txBody>
      </p:sp>
      <p:sp>
        <p:nvSpPr>
          <p:cNvPr id="9" name="Subtitle 2"/>
          <p:cNvSpPr txBox="1">
            <a:spLocks/>
          </p:cNvSpPr>
          <p:nvPr/>
        </p:nvSpPr>
        <p:spPr>
          <a:xfrm>
            <a:off x="5339564" y="1694778"/>
            <a:ext cx="1431160" cy="475999"/>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lgn="ctr"/>
            <a:r>
              <a:rPr lang="en-US" sz="2200" b="1" dirty="0" smtClean="0">
                <a:effectLst>
                  <a:glow rad="101600">
                    <a:schemeClr val="accent1">
                      <a:satMod val="175000"/>
                      <a:alpha val="40000"/>
                    </a:schemeClr>
                  </a:glow>
                </a:effectLst>
              </a:rPr>
              <a:t>Improve</a:t>
            </a:r>
            <a:endParaRPr lang="en-US" sz="2200" b="1" dirty="0">
              <a:effectLst>
                <a:glow rad="101600">
                  <a:schemeClr val="accent1">
                    <a:satMod val="175000"/>
                    <a:alpha val="40000"/>
                  </a:schemeClr>
                </a:glow>
              </a:effectLst>
            </a:endParaRPr>
          </a:p>
        </p:txBody>
      </p:sp>
      <p:pic>
        <p:nvPicPr>
          <p:cNvPr id="12" name="Picture 11"/>
          <p:cNvPicPr/>
          <p:nvPr/>
        </p:nvPicPr>
        <p:blipFill rotWithShape="1">
          <a:blip r:embed="rId2" cstate="print"/>
          <a:srcRect l="23731" t="11370" r="30249" b="1458"/>
          <a:stretch/>
        </p:blipFill>
        <p:spPr bwMode="auto">
          <a:xfrm>
            <a:off x="4803775" y="698501"/>
            <a:ext cx="3690938" cy="382270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491326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140"/>
            <a:ext cx="8229600" cy="990600"/>
          </a:xfrm>
        </p:spPr>
        <p:txBody>
          <a:bodyPr>
            <a:normAutofit/>
          </a:bodyPr>
          <a:lstStyle/>
          <a:p>
            <a:r>
              <a:rPr lang="en-US" dirty="0" smtClean="0"/>
              <a:t>User Sign-Up Form</a:t>
            </a:r>
            <a:endParaRPr lang="en-US" dirty="0"/>
          </a:p>
        </p:txBody>
      </p:sp>
      <p:sp>
        <p:nvSpPr>
          <p:cNvPr id="4" name="Text Box 5"/>
          <p:cNvSpPr txBox="1"/>
          <p:nvPr/>
        </p:nvSpPr>
        <p:spPr>
          <a:xfrm>
            <a:off x="0" y="246044"/>
            <a:ext cx="9144000" cy="532666"/>
          </a:xfrm>
          <a:prstGeom prst="rect">
            <a:avLst/>
          </a:prstGeom>
          <a:solidFill>
            <a:schemeClr val="bg2">
              <a:lumMod val="10000"/>
            </a:schemeClr>
          </a:solidFill>
          <a:ln>
            <a:solidFill>
              <a:schemeClr val="bg2">
                <a:lumMod val="10000"/>
              </a:schemeClr>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36576" rIns="91440" bIns="36576" numCol="1" spcCol="0" rtlCol="0" fromWordArt="0" anchor="t" anchorCtr="0" forceAA="0" compatLnSpc="1">
            <a:prstTxWarp prst="textNoShape">
              <a:avLst/>
            </a:prstTxWarp>
            <a:noAutofit/>
          </a:bodyPr>
          <a:lstStyle/>
          <a:p>
            <a:pPr marL="0" marR="0" algn="ctr">
              <a:spcBef>
                <a:spcPts val="0"/>
              </a:spcBef>
              <a:spcAft>
                <a:spcPts val="0"/>
              </a:spcAft>
            </a:pPr>
            <a:r>
              <a:rPr lang="en-US" sz="1100">
                <a:solidFill>
                  <a:srgbClr val="FFFFFF"/>
                </a:solidFill>
                <a:effectLst/>
                <a:ea typeface="ＭＳ 明朝"/>
                <a:cs typeface="Times New Roman"/>
              </a:rPr>
              <a:t> </a:t>
            </a:r>
            <a:endParaRPr lang="en-US" sz="1200">
              <a:effectLst/>
              <a:ea typeface="ＭＳ 明朝"/>
              <a:cs typeface="Times New Roman"/>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bwMode="auto">
          <a:xfrm>
            <a:off x="3506792" y="115440"/>
            <a:ext cx="2251275" cy="787714"/>
          </a:xfrm>
          <a:prstGeom prst="rect">
            <a:avLst/>
          </a:prstGeom>
          <a:noFill/>
          <a:ln>
            <a:noFill/>
          </a:ln>
          <a:extLst>
            <a:ext uri="{53640926-AAD7-44D8-BBD7-CCE9431645EC}">
              <a14:shadowObscured xmlns:a14="http://schemas.microsoft.com/office/drawing/2010/main" xmlns=""/>
            </a:ext>
          </a:extLst>
        </p:spPr>
      </p:pic>
      <p:sp>
        <p:nvSpPr>
          <p:cNvPr id="6" name="Footer Placeholder 5"/>
          <p:cNvSpPr>
            <a:spLocks noGrp="1"/>
          </p:cNvSpPr>
          <p:nvPr>
            <p:ph type="ftr" sz="quarter" idx="11"/>
          </p:nvPr>
        </p:nvSpPr>
        <p:spPr>
          <a:xfrm>
            <a:off x="4294866" y="6456666"/>
            <a:ext cx="4114800" cy="329184"/>
          </a:xfrm>
        </p:spPr>
        <p:txBody>
          <a:bodyPr/>
          <a:lstStyle/>
          <a:p>
            <a:pPr algn="r"/>
            <a:r>
              <a:rPr lang="en-US" sz="1400" dirty="0" smtClean="0">
                <a:solidFill>
                  <a:schemeClr val="bg2">
                    <a:lumMod val="10000"/>
                  </a:schemeClr>
                </a:solidFill>
              </a:rPr>
              <a:t>Well Visit Planner Webinar, December 3, 2012    |</a:t>
            </a:r>
            <a:endParaRPr lang="en-US" sz="1400" dirty="0">
              <a:solidFill>
                <a:schemeClr val="bg2">
                  <a:lumMod val="10000"/>
                </a:schemeClr>
              </a:solidFill>
            </a:endParaRPr>
          </a:p>
        </p:txBody>
      </p:sp>
      <p:sp>
        <p:nvSpPr>
          <p:cNvPr id="7" name="Slide Number Placeholder 6"/>
          <p:cNvSpPr>
            <a:spLocks noGrp="1"/>
          </p:cNvSpPr>
          <p:nvPr>
            <p:ph type="sldNum" sz="quarter" idx="12"/>
          </p:nvPr>
        </p:nvSpPr>
        <p:spPr>
          <a:xfrm>
            <a:off x="8457004" y="6456666"/>
            <a:ext cx="1066800" cy="329184"/>
          </a:xfrm>
        </p:spPr>
        <p:txBody>
          <a:bodyPr/>
          <a:lstStyle/>
          <a:p>
            <a:fld id="{0CFEC368-1D7A-4F81-ABF6-AE0E36BAF64C}" type="slidenum">
              <a:rPr lang="en-US" smtClean="0">
                <a:solidFill>
                  <a:schemeClr val="bg2">
                    <a:lumMod val="10000"/>
                  </a:schemeClr>
                </a:solidFill>
              </a:rPr>
              <a:pPr/>
              <a:t>31</a:t>
            </a:fld>
            <a:endParaRPr lang="en-US" dirty="0">
              <a:solidFill>
                <a:schemeClr val="bg2">
                  <a:lumMod val="10000"/>
                </a:schemeClr>
              </a:solidFill>
            </a:endParaRPr>
          </a:p>
        </p:txBody>
      </p:sp>
      <p:pic>
        <p:nvPicPr>
          <p:cNvPr id="8" name="Picture 7"/>
          <p:cNvPicPr>
            <a:picLocks noChangeAspect="1"/>
          </p:cNvPicPr>
          <p:nvPr/>
        </p:nvPicPr>
        <p:blipFill>
          <a:blip r:embed="rId3" cstate="print"/>
          <a:stretch>
            <a:fillRect/>
          </a:stretch>
        </p:blipFill>
        <p:spPr>
          <a:xfrm>
            <a:off x="-89529" y="5891909"/>
            <a:ext cx="2254215" cy="966092"/>
          </a:xfrm>
          <a:prstGeom prst="rect">
            <a:avLst/>
          </a:prstGeom>
        </p:spPr>
      </p:pic>
      <p:pic>
        <p:nvPicPr>
          <p:cNvPr id="3074" name="Picture 2"/>
          <p:cNvPicPr>
            <a:picLocks noChangeAspect="1" noChangeArrowheads="1"/>
          </p:cNvPicPr>
          <p:nvPr/>
        </p:nvPicPr>
        <p:blipFill>
          <a:blip r:embed="rId4" cstate="print"/>
          <a:srcRect l="5234" t="35938" r="5703" b="6445"/>
          <a:stretch>
            <a:fillRect/>
          </a:stretch>
        </p:blipFill>
        <p:spPr bwMode="auto">
          <a:xfrm>
            <a:off x="341704" y="1572956"/>
            <a:ext cx="8345096" cy="4318953"/>
          </a:xfrm>
          <a:prstGeom prst="rect">
            <a:avLst/>
          </a:prstGeom>
          <a:noFill/>
          <a:ln w="9525">
            <a:noFill/>
            <a:miter lim="800000"/>
            <a:headEnd/>
            <a:tailEnd/>
          </a:ln>
        </p:spPr>
      </p:pic>
    </p:spTree>
    <p:extLst>
      <p:ext uri="{BB962C8B-B14F-4D97-AF65-F5344CB8AC3E}">
        <p14:creationId xmlns:p14="http://schemas.microsoft.com/office/powerpoint/2010/main" xmlns="" val="25515797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140"/>
            <a:ext cx="8229600" cy="990600"/>
          </a:xfrm>
        </p:spPr>
        <p:txBody>
          <a:bodyPr>
            <a:normAutofit/>
          </a:bodyPr>
          <a:lstStyle/>
          <a:p>
            <a:r>
              <a:rPr lang="en-US" dirty="0" smtClean="0"/>
              <a:t>User Sign-Up Form</a:t>
            </a:r>
            <a:endParaRPr lang="en-US" dirty="0"/>
          </a:p>
        </p:txBody>
      </p:sp>
      <p:sp>
        <p:nvSpPr>
          <p:cNvPr id="4" name="Text Box 5"/>
          <p:cNvSpPr txBox="1"/>
          <p:nvPr/>
        </p:nvSpPr>
        <p:spPr>
          <a:xfrm>
            <a:off x="0" y="246044"/>
            <a:ext cx="9144000" cy="532666"/>
          </a:xfrm>
          <a:prstGeom prst="rect">
            <a:avLst/>
          </a:prstGeom>
          <a:solidFill>
            <a:schemeClr val="bg2">
              <a:lumMod val="10000"/>
            </a:schemeClr>
          </a:solidFill>
          <a:ln>
            <a:solidFill>
              <a:schemeClr val="bg2">
                <a:lumMod val="10000"/>
              </a:schemeClr>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36576" rIns="91440" bIns="36576" numCol="1" spcCol="0" rtlCol="0" fromWordArt="0" anchor="t" anchorCtr="0" forceAA="0" compatLnSpc="1">
            <a:prstTxWarp prst="textNoShape">
              <a:avLst/>
            </a:prstTxWarp>
            <a:noAutofit/>
          </a:bodyPr>
          <a:lstStyle/>
          <a:p>
            <a:pPr marL="0" marR="0" algn="ctr">
              <a:spcBef>
                <a:spcPts val="0"/>
              </a:spcBef>
              <a:spcAft>
                <a:spcPts val="0"/>
              </a:spcAft>
            </a:pPr>
            <a:r>
              <a:rPr lang="en-US" sz="1100">
                <a:solidFill>
                  <a:srgbClr val="FFFFFF"/>
                </a:solidFill>
                <a:effectLst/>
                <a:ea typeface="ＭＳ 明朝"/>
                <a:cs typeface="Times New Roman"/>
              </a:rPr>
              <a:t> </a:t>
            </a:r>
            <a:endParaRPr lang="en-US" sz="1200">
              <a:effectLst/>
              <a:ea typeface="ＭＳ 明朝"/>
              <a:cs typeface="Times New Roman"/>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bwMode="auto">
          <a:xfrm>
            <a:off x="3506792" y="115440"/>
            <a:ext cx="2251275" cy="787714"/>
          </a:xfrm>
          <a:prstGeom prst="rect">
            <a:avLst/>
          </a:prstGeom>
          <a:noFill/>
          <a:ln>
            <a:noFill/>
          </a:ln>
          <a:extLst>
            <a:ext uri="{53640926-AAD7-44D8-BBD7-CCE9431645EC}">
              <a14:shadowObscured xmlns:a14="http://schemas.microsoft.com/office/drawing/2010/main" xmlns=""/>
            </a:ext>
          </a:extLst>
        </p:spPr>
      </p:pic>
      <p:sp>
        <p:nvSpPr>
          <p:cNvPr id="7" name="Slide Number Placeholder 6"/>
          <p:cNvSpPr>
            <a:spLocks noGrp="1"/>
          </p:cNvSpPr>
          <p:nvPr>
            <p:ph type="sldNum" sz="quarter" idx="12"/>
          </p:nvPr>
        </p:nvSpPr>
        <p:spPr>
          <a:xfrm>
            <a:off x="8457004" y="6456666"/>
            <a:ext cx="1066800" cy="329184"/>
          </a:xfrm>
        </p:spPr>
        <p:txBody>
          <a:bodyPr/>
          <a:lstStyle/>
          <a:p>
            <a:fld id="{0CFEC368-1D7A-4F81-ABF6-AE0E36BAF64C}" type="slidenum">
              <a:rPr lang="en-US" smtClean="0">
                <a:solidFill>
                  <a:schemeClr val="bg2">
                    <a:lumMod val="10000"/>
                  </a:schemeClr>
                </a:solidFill>
              </a:rPr>
              <a:pPr/>
              <a:t>32</a:t>
            </a:fld>
            <a:endParaRPr lang="en-US" dirty="0">
              <a:solidFill>
                <a:schemeClr val="bg2">
                  <a:lumMod val="10000"/>
                </a:schemeClr>
              </a:solidFill>
            </a:endParaRPr>
          </a:p>
        </p:txBody>
      </p:sp>
      <p:sp>
        <p:nvSpPr>
          <p:cNvPr id="10" name="TextBox 9"/>
          <p:cNvSpPr txBox="1"/>
          <p:nvPr/>
        </p:nvSpPr>
        <p:spPr>
          <a:xfrm>
            <a:off x="4581525" y="1428750"/>
            <a:ext cx="4105275" cy="369332"/>
          </a:xfrm>
          <a:prstGeom prst="rect">
            <a:avLst/>
          </a:prstGeom>
          <a:noFill/>
        </p:spPr>
        <p:txBody>
          <a:bodyPr wrap="square" rtlCol="0">
            <a:spAutoFit/>
          </a:bodyPr>
          <a:lstStyle/>
          <a:p>
            <a:r>
              <a:rPr lang="en-US" dirty="0" smtClean="0"/>
              <a:t>Available at www.wellvisitplanner.org</a:t>
            </a:r>
            <a:endParaRPr lang="en-US" dirty="0"/>
          </a:p>
        </p:txBody>
      </p:sp>
      <p:pic>
        <p:nvPicPr>
          <p:cNvPr id="9" name="Picture 8"/>
          <p:cNvPicPr/>
          <p:nvPr/>
        </p:nvPicPr>
        <p:blipFill rotWithShape="1">
          <a:blip r:embed="rId3" cstate="print"/>
          <a:srcRect l="5288" t="46639" r="3205"/>
          <a:stretch/>
        </p:blipFill>
        <p:spPr bwMode="auto">
          <a:xfrm>
            <a:off x="219076" y="1745297"/>
            <a:ext cx="8237928" cy="4969828"/>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5515797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140"/>
            <a:ext cx="8229600" cy="990600"/>
          </a:xfrm>
        </p:spPr>
        <p:txBody>
          <a:bodyPr>
            <a:normAutofit/>
          </a:bodyPr>
          <a:lstStyle/>
          <a:p>
            <a:pPr algn="ctr"/>
            <a:r>
              <a:rPr lang="en-US" dirty="0" smtClean="0"/>
              <a:t>Thank You to Our Many Partners</a:t>
            </a:r>
            <a:endParaRPr lang="en-US" dirty="0"/>
          </a:p>
        </p:txBody>
      </p:sp>
      <p:sp>
        <p:nvSpPr>
          <p:cNvPr id="3" name="Content Placeholder 2"/>
          <p:cNvSpPr>
            <a:spLocks noGrp="1"/>
          </p:cNvSpPr>
          <p:nvPr>
            <p:ph idx="1"/>
          </p:nvPr>
        </p:nvSpPr>
        <p:spPr>
          <a:xfrm>
            <a:off x="227404" y="1612303"/>
            <a:ext cx="8229600" cy="4693247"/>
          </a:xfrm>
        </p:spPr>
        <p:txBody>
          <a:bodyPr/>
          <a:lstStyle/>
          <a:p>
            <a:pPr>
              <a:buNone/>
            </a:pPr>
            <a:r>
              <a:rPr lang="en-US" b="1" dirty="0" smtClean="0"/>
              <a:t>Thank you to all of the staff, advisors and family involvement in the development of the WVP website</a:t>
            </a:r>
          </a:p>
          <a:p>
            <a:r>
              <a:rPr lang="en-US" sz="2000" dirty="0" smtClean="0"/>
              <a:t>The staff at the Child and Adolescent Health Measurement Initiative</a:t>
            </a:r>
          </a:p>
          <a:p>
            <a:r>
              <a:rPr lang="en-US" sz="2000" dirty="0" smtClean="0"/>
              <a:t>The entire staff at The Children’s Clinic in Tigard, Oregon </a:t>
            </a:r>
          </a:p>
          <a:p>
            <a:r>
              <a:rPr lang="en-US" sz="2000" dirty="0" smtClean="0"/>
              <a:t>The federal Maternal and Child Health Bureau</a:t>
            </a:r>
          </a:p>
        </p:txBody>
      </p:sp>
      <p:sp>
        <p:nvSpPr>
          <p:cNvPr id="4" name="Text Box 5"/>
          <p:cNvSpPr txBox="1"/>
          <p:nvPr/>
        </p:nvSpPr>
        <p:spPr>
          <a:xfrm>
            <a:off x="0" y="246044"/>
            <a:ext cx="9144000" cy="532666"/>
          </a:xfrm>
          <a:prstGeom prst="rect">
            <a:avLst/>
          </a:prstGeom>
          <a:solidFill>
            <a:schemeClr val="bg2">
              <a:lumMod val="10000"/>
            </a:schemeClr>
          </a:solidFill>
          <a:ln>
            <a:solidFill>
              <a:schemeClr val="bg2">
                <a:lumMod val="10000"/>
              </a:schemeClr>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36576" rIns="91440" bIns="36576" numCol="1" spcCol="0" rtlCol="0" fromWordArt="0" anchor="t" anchorCtr="0" forceAA="0" compatLnSpc="1">
            <a:prstTxWarp prst="textNoShape">
              <a:avLst/>
            </a:prstTxWarp>
            <a:noAutofit/>
          </a:bodyPr>
          <a:lstStyle/>
          <a:p>
            <a:pPr marL="0" marR="0" algn="ctr">
              <a:spcBef>
                <a:spcPts val="0"/>
              </a:spcBef>
              <a:spcAft>
                <a:spcPts val="0"/>
              </a:spcAft>
            </a:pPr>
            <a:r>
              <a:rPr lang="en-US" sz="1100">
                <a:solidFill>
                  <a:srgbClr val="FFFFFF"/>
                </a:solidFill>
                <a:effectLst/>
                <a:ea typeface="ＭＳ 明朝"/>
                <a:cs typeface="Times New Roman"/>
              </a:rPr>
              <a:t> </a:t>
            </a:r>
            <a:endParaRPr lang="en-US" sz="1200">
              <a:effectLst/>
              <a:ea typeface="ＭＳ 明朝"/>
              <a:cs typeface="Times New Roman"/>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bwMode="auto">
          <a:xfrm>
            <a:off x="3506792" y="115440"/>
            <a:ext cx="2251275" cy="787714"/>
          </a:xfrm>
          <a:prstGeom prst="rect">
            <a:avLst/>
          </a:prstGeom>
          <a:noFill/>
          <a:ln>
            <a:noFill/>
          </a:ln>
          <a:extLst>
            <a:ext uri="{53640926-AAD7-44D8-BBD7-CCE9431645EC}">
              <a14:shadowObscured xmlns:a14="http://schemas.microsoft.com/office/drawing/2010/main" xmlns=""/>
            </a:ext>
          </a:extLst>
        </p:spPr>
      </p:pic>
      <p:sp>
        <p:nvSpPr>
          <p:cNvPr id="6" name="Footer Placeholder 5"/>
          <p:cNvSpPr>
            <a:spLocks noGrp="1"/>
          </p:cNvSpPr>
          <p:nvPr>
            <p:ph type="ftr" sz="quarter" idx="11"/>
          </p:nvPr>
        </p:nvSpPr>
        <p:spPr>
          <a:xfrm>
            <a:off x="4294866" y="6456666"/>
            <a:ext cx="4114800" cy="329184"/>
          </a:xfrm>
        </p:spPr>
        <p:txBody>
          <a:bodyPr/>
          <a:lstStyle/>
          <a:p>
            <a:pPr algn="r"/>
            <a:r>
              <a:rPr lang="en-US" sz="1400" dirty="0" smtClean="0">
                <a:solidFill>
                  <a:schemeClr val="bg2">
                    <a:lumMod val="10000"/>
                  </a:schemeClr>
                </a:solidFill>
              </a:rPr>
              <a:t>Well Visit Planner Webinar, December 3, 2012    |</a:t>
            </a:r>
            <a:endParaRPr lang="en-US" sz="1400" dirty="0">
              <a:solidFill>
                <a:schemeClr val="bg2">
                  <a:lumMod val="10000"/>
                </a:schemeClr>
              </a:solidFill>
            </a:endParaRPr>
          </a:p>
        </p:txBody>
      </p:sp>
      <p:sp>
        <p:nvSpPr>
          <p:cNvPr id="7" name="Slide Number Placeholder 6"/>
          <p:cNvSpPr>
            <a:spLocks noGrp="1"/>
          </p:cNvSpPr>
          <p:nvPr>
            <p:ph type="sldNum" sz="quarter" idx="12"/>
          </p:nvPr>
        </p:nvSpPr>
        <p:spPr>
          <a:xfrm>
            <a:off x="8457004" y="6456666"/>
            <a:ext cx="1066800" cy="329184"/>
          </a:xfrm>
        </p:spPr>
        <p:txBody>
          <a:bodyPr/>
          <a:lstStyle/>
          <a:p>
            <a:fld id="{0CFEC368-1D7A-4F81-ABF6-AE0E36BAF64C}" type="slidenum">
              <a:rPr lang="en-US" smtClean="0">
                <a:solidFill>
                  <a:schemeClr val="bg2">
                    <a:lumMod val="10000"/>
                  </a:schemeClr>
                </a:solidFill>
              </a:rPr>
              <a:pPr/>
              <a:t>33</a:t>
            </a:fld>
            <a:endParaRPr lang="en-US" dirty="0">
              <a:solidFill>
                <a:schemeClr val="bg2">
                  <a:lumMod val="10000"/>
                </a:schemeClr>
              </a:solidFill>
            </a:endParaRPr>
          </a:p>
        </p:txBody>
      </p:sp>
      <p:pic>
        <p:nvPicPr>
          <p:cNvPr id="8" name="Picture 7"/>
          <p:cNvPicPr>
            <a:picLocks noChangeAspect="1"/>
          </p:cNvPicPr>
          <p:nvPr/>
        </p:nvPicPr>
        <p:blipFill>
          <a:blip r:embed="rId3" cstate="print"/>
          <a:stretch>
            <a:fillRect/>
          </a:stretch>
        </p:blipFill>
        <p:spPr>
          <a:xfrm>
            <a:off x="-89529" y="5891909"/>
            <a:ext cx="2254215" cy="966092"/>
          </a:xfrm>
          <a:prstGeom prst="rect">
            <a:avLst/>
          </a:prstGeom>
        </p:spPr>
      </p:pic>
      <p:sp>
        <p:nvSpPr>
          <p:cNvPr id="9" name="Text Placeholder 3"/>
          <p:cNvSpPr txBox="1">
            <a:spLocks/>
          </p:cNvSpPr>
          <p:nvPr/>
        </p:nvSpPr>
        <p:spPr bwMode="auto">
          <a:xfrm>
            <a:off x="240636" y="3781425"/>
            <a:ext cx="3048000" cy="1847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None/>
              <a:defRPr sz="2400" b="1"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None/>
              <a:defRPr sz="20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charset="0"/>
              <a:buNone/>
              <a:defRPr sz="18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charset="0"/>
              <a:buNone/>
              <a:defRPr sz="16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u="sng" dirty="0" smtClean="0"/>
              <a:t>Parent Advisors</a:t>
            </a:r>
          </a:p>
          <a:p>
            <a:pPr>
              <a:spcBef>
                <a:spcPts val="300"/>
              </a:spcBef>
            </a:pPr>
            <a:r>
              <a:rPr lang="en-US" sz="1800" dirty="0" smtClean="0"/>
              <a:t>Tami Olson</a:t>
            </a:r>
          </a:p>
          <a:p>
            <a:pPr>
              <a:spcBef>
                <a:spcPts val="300"/>
              </a:spcBef>
            </a:pPr>
            <a:r>
              <a:rPr lang="en-US" sz="1800" dirty="0" smtClean="0"/>
              <a:t>Emily </a:t>
            </a:r>
            <a:r>
              <a:rPr lang="en-US" sz="1800" dirty="0" err="1" smtClean="0"/>
              <a:t>Brophy</a:t>
            </a:r>
            <a:endParaRPr lang="en-US" sz="1800" dirty="0" smtClean="0"/>
          </a:p>
          <a:p>
            <a:pPr>
              <a:spcBef>
                <a:spcPts val="300"/>
              </a:spcBef>
            </a:pPr>
            <a:r>
              <a:rPr lang="en-US" sz="1800" dirty="0" err="1" smtClean="0"/>
              <a:t>Kellena</a:t>
            </a:r>
            <a:r>
              <a:rPr lang="en-US" sz="1800" dirty="0" smtClean="0"/>
              <a:t> Collier</a:t>
            </a:r>
          </a:p>
          <a:p>
            <a:pPr>
              <a:spcBef>
                <a:spcPts val="300"/>
              </a:spcBef>
            </a:pPr>
            <a:r>
              <a:rPr lang="en-US" sz="1800" dirty="0" smtClean="0"/>
              <a:t>Amy Kurian</a:t>
            </a:r>
          </a:p>
          <a:p>
            <a:pPr>
              <a:spcBef>
                <a:spcPts val="300"/>
              </a:spcBef>
            </a:pPr>
            <a:endParaRPr lang="en-US" sz="2000" dirty="0"/>
          </a:p>
        </p:txBody>
      </p:sp>
      <p:sp>
        <p:nvSpPr>
          <p:cNvPr id="11" name="Text Placeholder 3"/>
          <p:cNvSpPr txBox="1">
            <a:spLocks/>
          </p:cNvSpPr>
          <p:nvPr/>
        </p:nvSpPr>
        <p:spPr bwMode="auto">
          <a:xfrm>
            <a:off x="2600324" y="3688208"/>
            <a:ext cx="5295901" cy="23581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None/>
              <a:defRPr sz="2400" b="1"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None/>
              <a:defRPr sz="20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charset="0"/>
              <a:buNone/>
              <a:defRPr sz="18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charset="0"/>
              <a:buNone/>
              <a:defRPr sz="16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800" u="sng" dirty="0" smtClean="0"/>
              <a:t>National Advisory Committee</a:t>
            </a:r>
          </a:p>
          <a:p>
            <a:r>
              <a:rPr lang="en-US" sz="1800" dirty="0" smtClean="0"/>
              <a:t>Betsy Anderson		Cynthia </a:t>
            </a:r>
            <a:r>
              <a:rPr lang="en-US" sz="1800" dirty="0" err="1" smtClean="0"/>
              <a:t>Minkovitz</a:t>
            </a:r>
            <a:endParaRPr lang="en-US" sz="1800" dirty="0" smtClean="0"/>
          </a:p>
          <a:p>
            <a:r>
              <a:rPr lang="en-US" sz="1800" dirty="0" smtClean="0"/>
              <a:t>Jane </a:t>
            </a:r>
            <a:r>
              <a:rPr lang="en-US" sz="1800" dirty="0" err="1" smtClean="0"/>
              <a:t>Basowitz</a:t>
            </a:r>
            <a:r>
              <a:rPr lang="en-US" sz="1800" dirty="0" smtClean="0"/>
              <a:t> 		Amy </a:t>
            </a:r>
            <a:r>
              <a:rPr lang="en-US" sz="1800" dirty="0" err="1" smtClean="0"/>
              <a:t>Perretti</a:t>
            </a:r>
            <a:endParaRPr lang="en-US" sz="1800" dirty="0" smtClean="0"/>
          </a:p>
          <a:p>
            <a:r>
              <a:rPr lang="en-US" sz="1800" dirty="0" smtClean="0"/>
              <a:t>David Bergman		Edward L. Schor</a:t>
            </a:r>
          </a:p>
          <a:p>
            <a:r>
              <a:rPr lang="en-US" sz="1800" dirty="0" smtClean="0"/>
              <a:t>Greg </a:t>
            </a:r>
            <a:r>
              <a:rPr lang="en-US" sz="1800" dirty="0" err="1" smtClean="0"/>
              <a:t>Blashke</a:t>
            </a:r>
            <a:r>
              <a:rPr lang="en-US" sz="1800" dirty="0" smtClean="0"/>
              <a:t>		Judy Shaw</a:t>
            </a:r>
          </a:p>
          <a:p>
            <a:r>
              <a:rPr lang="en-US" sz="1800" dirty="0" err="1" smtClean="0"/>
              <a:t>Dimitri</a:t>
            </a:r>
            <a:r>
              <a:rPr lang="en-US" sz="1800" dirty="0" smtClean="0"/>
              <a:t> A. Christakis	Sara Slovin</a:t>
            </a:r>
          </a:p>
          <a:p>
            <a:r>
              <a:rPr lang="en-US" sz="1800" dirty="0" smtClean="0"/>
              <a:t>John </a:t>
            </a:r>
            <a:r>
              <a:rPr lang="en-US" sz="1800" dirty="0" err="1" smtClean="0"/>
              <a:t>Kilty</a:t>
            </a:r>
            <a:endParaRPr lang="en-US" sz="1800" dirty="0" smtClean="0"/>
          </a:p>
          <a:p>
            <a:r>
              <a:rPr lang="en-US" sz="1800" dirty="0" smtClean="0"/>
              <a:t>Paula Duncan</a:t>
            </a:r>
          </a:p>
          <a:p>
            <a:endParaRPr lang="en-US" sz="1800" u="sng" dirty="0" smtClean="0"/>
          </a:p>
          <a:p>
            <a:pPr>
              <a:spcBef>
                <a:spcPts val="300"/>
              </a:spcBef>
            </a:pPr>
            <a:endParaRPr lang="en-US" sz="2000" dirty="0"/>
          </a:p>
        </p:txBody>
      </p:sp>
    </p:spTree>
    <p:extLst>
      <p:ext uri="{BB962C8B-B14F-4D97-AF65-F5344CB8AC3E}">
        <p14:creationId xmlns:p14="http://schemas.microsoft.com/office/powerpoint/2010/main" xmlns="" val="34603395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140"/>
            <a:ext cx="8229600" cy="990600"/>
          </a:xfrm>
        </p:spPr>
        <p:txBody>
          <a:bodyPr>
            <a:normAutofit/>
          </a:bodyPr>
          <a:lstStyle/>
          <a:p>
            <a:r>
              <a:rPr lang="en-US" dirty="0" smtClean="0"/>
              <a:t>Thank you!</a:t>
            </a:r>
            <a:endParaRPr lang="en-US" dirty="0"/>
          </a:p>
        </p:txBody>
      </p:sp>
      <p:sp>
        <p:nvSpPr>
          <p:cNvPr id="3" name="Content Placeholder 2"/>
          <p:cNvSpPr>
            <a:spLocks noGrp="1"/>
          </p:cNvSpPr>
          <p:nvPr>
            <p:ph idx="1"/>
          </p:nvPr>
        </p:nvSpPr>
        <p:spPr>
          <a:xfrm>
            <a:off x="457200" y="1859940"/>
            <a:ext cx="8229600" cy="1391259"/>
          </a:xfrm>
        </p:spPr>
        <p:txBody>
          <a:bodyPr>
            <a:noAutofit/>
          </a:bodyPr>
          <a:lstStyle/>
          <a:p>
            <a:pPr lvl="1">
              <a:buNone/>
            </a:pPr>
            <a:r>
              <a:rPr lang="en-US" sz="2800" dirty="0" smtClean="0"/>
              <a:t>We would love to partner with you!</a:t>
            </a:r>
          </a:p>
          <a:p>
            <a:pPr lvl="1">
              <a:buFont typeface="Wingdings" charset="2"/>
              <a:buChar char="§"/>
            </a:pPr>
            <a:endParaRPr lang="en-US" sz="2200" dirty="0"/>
          </a:p>
          <a:p>
            <a:pPr marL="274320" lvl="1" indent="0">
              <a:buNone/>
            </a:pPr>
            <a:r>
              <a:rPr lang="en-US" sz="2400" u="sng" dirty="0"/>
              <a:t>Contact Information: </a:t>
            </a:r>
          </a:p>
          <a:p>
            <a:pPr lvl="1">
              <a:buFont typeface="Wingdings" charset="2"/>
              <a:buChar char="§"/>
            </a:pPr>
            <a:endParaRPr lang="en-US" sz="2400" dirty="0" smtClean="0"/>
          </a:p>
        </p:txBody>
      </p:sp>
      <p:sp>
        <p:nvSpPr>
          <p:cNvPr id="4" name="Text Box 5"/>
          <p:cNvSpPr txBox="1"/>
          <p:nvPr/>
        </p:nvSpPr>
        <p:spPr>
          <a:xfrm>
            <a:off x="0" y="246044"/>
            <a:ext cx="9144000" cy="532666"/>
          </a:xfrm>
          <a:prstGeom prst="rect">
            <a:avLst/>
          </a:prstGeom>
          <a:solidFill>
            <a:schemeClr val="bg2">
              <a:lumMod val="10000"/>
            </a:schemeClr>
          </a:solidFill>
          <a:ln>
            <a:solidFill>
              <a:schemeClr val="bg2">
                <a:lumMod val="10000"/>
              </a:schemeClr>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36576" rIns="91440" bIns="36576" numCol="1" spcCol="0" rtlCol="0" fromWordArt="0" anchor="t" anchorCtr="0" forceAA="0" compatLnSpc="1">
            <a:prstTxWarp prst="textNoShape">
              <a:avLst/>
            </a:prstTxWarp>
            <a:noAutofit/>
          </a:bodyPr>
          <a:lstStyle/>
          <a:p>
            <a:pPr marL="0" marR="0" algn="ctr">
              <a:spcBef>
                <a:spcPts val="0"/>
              </a:spcBef>
              <a:spcAft>
                <a:spcPts val="0"/>
              </a:spcAft>
            </a:pPr>
            <a:r>
              <a:rPr lang="en-US" sz="1100">
                <a:solidFill>
                  <a:srgbClr val="FFFFFF"/>
                </a:solidFill>
                <a:effectLst/>
                <a:ea typeface="ＭＳ 明朝"/>
                <a:cs typeface="Times New Roman"/>
              </a:rPr>
              <a:t> </a:t>
            </a:r>
            <a:endParaRPr lang="en-US" sz="1200">
              <a:effectLst/>
              <a:ea typeface="ＭＳ 明朝"/>
              <a:cs typeface="Times New Roman"/>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bwMode="auto">
          <a:xfrm>
            <a:off x="3506792" y="115440"/>
            <a:ext cx="2251275" cy="787714"/>
          </a:xfrm>
          <a:prstGeom prst="rect">
            <a:avLst/>
          </a:prstGeom>
          <a:noFill/>
          <a:ln>
            <a:noFill/>
          </a:ln>
          <a:extLst>
            <a:ext uri="{53640926-AAD7-44D8-BBD7-CCE9431645EC}">
              <a14:shadowObscured xmlns:a14="http://schemas.microsoft.com/office/drawing/2010/main" xmlns=""/>
            </a:ext>
          </a:extLst>
        </p:spPr>
      </p:pic>
      <p:sp>
        <p:nvSpPr>
          <p:cNvPr id="6" name="Footer Placeholder 5"/>
          <p:cNvSpPr>
            <a:spLocks noGrp="1"/>
          </p:cNvSpPr>
          <p:nvPr>
            <p:ph type="ftr" sz="quarter" idx="11"/>
          </p:nvPr>
        </p:nvSpPr>
        <p:spPr>
          <a:xfrm>
            <a:off x="4294866" y="6456666"/>
            <a:ext cx="4114800" cy="329184"/>
          </a:xfrm>
        </p:spPr>
        <p:txBody>
          <a:bodyPr/>
          <a:lstStyle/>
          <a:p>
            <a:pPr algn="r"/>
            <a:r>
              <a:rPr lang="en-US" sz="1400" dirty="0" smtClean="0">
                <a:solidFill>
                  <a:schemeClr val="bg2">
                    <a:lumMod val="10000"/>
                  </a:schemeClr>
                </a:solidFill>
              </a:rPr>
              <a:t>Well Visit Planner Webinar, December 3, 2012    |</a:t>
            </a:r>
            <a:endParaRPr lang="en-US" sz="1400" dirty="0">
              <a:solidFill>
                <a:schemeClr val="bg2">
                  <a:lumMod val="10000"/>
                </a:schemeClr>
              </a:solidFill>
            </a:endParaRPr>
          </a:p>
        </p:txBody>
      </p:sp>
      <p:sp>
        <p:nvSpPr>
          <p:cNvPr id="7" name="Slide Number Placeholder 6"/>
          <p:cNvSpPr>
            <a:spLocks noGrp="1"/>
          </p:cNvSpPr>
          <p:nvPr>
            <p:ph type="sldNum" sz="quarter" idx="12"/>
          </p:nvPr>
        </p:nvSpPr>
        <p:spPr>
          <a:xfrm>
            <a:off x="8457004" y="6456666"/>
            <a:ext cx="1066800" cy="329184"/>
          </a:xfrm>
        </p:spPr>
        <p:txBody>
          <a:bodyPr/>
          <a:lstStyle/>
          <a:p>
            <a:fld id="{0CFEC368-1D7A-4F81-ABF6-AE0E36BAF64C}" type="slidenum">
              <a:rPr lang="en-US" smtClean="0">
                <a:solidFill>
                  <a:schemeClr val="bg2">
                    <a:lumMod val="10000"/>
                  </a:schemeClr>
                </a:solidFill>
              </a:rPr>
              <a:pPr/>
              <a:t>34</a:t>
            </a:fld>
            <a:endParaRPr lang="en-US" dirty="0">
              <a:solidFill>
                <a:schemeClr val="bg2">
                  <a:lumMod val="10000"/>
                </a:schemeClr>
              </a:solidFill>
            </a:endParaRPr>
          </a:p>
        </p:txBody>
      </p:sp>
      <p:pic>
        <p:nvPicPr>
          <p:cNvPr id="8" name="Picture 7"/>
          <p:cNvPicPr>
            <a:picLocks noChangeAspect="1"/>
          </p:cNvPicPr>
          <p:nvPr/>
        </p:nvPicPr>
        <p:blipFill>
          <a:blip r:embed="rId3" cstate="print"/>
          <a:stretch>
            <a:fillRect/>
          </a:stretch>
        </p:blipFill>
        <p:spPr>
          <a:xfrm>
            <a:off x="-89529" y="5891909"/>
            <a:ext cx="2254215" cy="966092"/>
          </a:xfrm>
          <a:prstGeom prst="rect">
            <a:avLst/>
          </a:prstGeom>
        </p:spPr>
      </p:pic>
      <p:sp>
        <p:nvSpPr>
          <p:cNvPr id="9" name="Content Placeholder 2"/>
          <p:cNvSpPr txBox="1">
            <a:spLocks/>
          </p:cNvSpPr>
          <p:nvPr/>
        </p:nvSpPr>
        <p:spPr>
          <a:xfrm>
            <a:off x="660400" y="3251199"/>
            <a:ext cx="3810000" cy="228600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274320" lvl="1" indent="0">
              <a:buFont typeface="Arial" pitchFamily="34" charset="0"/>
              <a:buNone/>
            </a:pPr>
            <a:r>
              <a:rPr lang="en-US" sz="2200" b="1" dirty="0" smtClean="0"/>
              <a:t>Christina </a:t>
            </a:r>
            <a:r>
              <a:rPr lang="en-US" sz="2200" b="1" dirty="0" err="1" smtClean="0"/>
              <a:t>Bethell</a:t>
            </a:r>
            <a:endParaRPr lang="en-US" sz="2200" b="1" dirty="0" smtClean="0"/>
          </a:p>
          <a:p>
            <a:pPr marL="274320" lvl="1" indent="0">
              <a:buFont typeface="Arial" pitchFamily="34" charset="0"/>
              <a:buNone/>
            </a:pPr>
            <a:r>
              <a:rPr lang="en-US" sz="2200" dirty="0" smtClean="0"/>
              <a:t>Phone: 503-494-1892</a:t>
            </a:r>
          </a:p>
          <a:p>
            <a:pPr marL="274320" lvl="1" indent="0">
              <a:buFont typeface="Arial" pitchFamily="34" charset="0"/>
              <a:buNone/>
            </a:pPr>
            <a:r>
              <a:rPr lang="en-US" sz="2200" dirty="0" smtClean="0"/>
              <a:t>Email: </a:t>
            </a:r>
            <a:r>
              <a:rPr lang="en-US" sz="2200" dirty="0" err="1" smtClean="0"/>
              <a:t>bethellc@ohsu.edu</a:t>
            </a:r>
            <a:endParaRPr lang="en-US" sz="2200" dirty="0" smtClean="0"/>
          </a:p>
          <a:p>
            <a:pPr marL="274320" lvl="1" indent="0">
              <a:buFont typeface="Arial" pitchFamily="34" charset="0"/>
              <a:buNone/>
            </a:pPr>
            <a:r>
              <a:rPr lang="en-US" sz="2200" dirty="0" smtClean="0"/>
              <a:t>Fax: 503-494-2475</a:t>
            </a:r>
          </a:p>
        </p:txBody>
      </p:sp>
      <p:sp>
        <p:nvSpPr>
          <p:cNvPr id="10" name="Content Placeholder 2"/>
          <p:cNvSpPr txBox="1">
            <a:spLocks/>
          </p:cNvSpPr>
          <p:nvPr/>
        </p:nvSpPr>
        <p:spPr>
          <a:xfrm>
            <a:off x="0" y="5219699"/>
            <a:ext cx="8978900" cy="63500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lvl="1" indent="0" algn="ctr">
              <a:buFont typeface="Arial" pitchFamily="34" charset="0"/>
              <a:buNone/>
              <a:tabLst>
                <a:tab pos="63500" algn="l"/>
              </a:tabLst>
            </a:pPr>
            <a:r>
              <a:rPr lang="en-US" sz="2400" b="1" dirty="0" err="1" smtClean="0">
                <a:solidFill>
                  <a:srgbClr val="684D04"/>
                </a:solidFill>
              </a:rPr>
              <a:t>www.WellVisitPlanner.org</a:t>
            </a:r>
            <a:endParaRPr lang="en-US" sz="2400" dirty="0">
              <a:solidFill>
                <a:srgbClr val="684D04"/>
              </a:solidFill>
            </a:endParaRPr>
          </a:p>
        </p:txBody>
      </p:sp>
      <p:sp>
        <p:nvSpPr>
          <p:cNvPr id="11" name="Content Placeholder 2"/>
          <p:cNvSpPr txBox="1">
            <a:spLocks/>
          </p:cNvSpPr>
          <p:nvPr/>
        </p:nvSpPr>
        <p:spPr>
          <a:xfrm>
            <a:off x="4673600" y="3251199"/>
            <a:ext cx="4305300" cy="184150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274320" lvl="1" indent="0">
              <a:buFont typeface="Arial" pitchFamily="34" charset="0"/>
              <a:buNone/>
            </a:pPr>
            <a:r>
              <a:rPr lang="en-US" sz="2200" b="1" dirty="0" smtClean="0"/>
              <a:t>The CAHMI</a:t>
            </a:r>
          </a:p>
          <a:p>
            <a:pPr marL="274320" lvl="1" indent="0">
              <a:buNone/>
            </a:pPr>
            <a:r>
              <a:rPr lang="en-US" sz="2200" dirty="0"/>
              <a:t>Phone: 503-494-1930</a:t>
            </a:r>
          </a:p>
          <a:p>
            <a:pPr marL="274320" lvl="1" indent="0">
              <a:buFont typeface="Arial" pitchFamily="34" charset="0"/>
              <a:buNone/>
            </a:pPr>
            <a:r>
              <a:rPr lang="en-US" sz="2200" dirty="0" smtClean="0"/>
              <a:t>Email: </a:t>
            </a:r>
            <a:r>
              <a:rPr lang="en-US" sz="2200" dirty="0" err="1" smtClean="0"/>
              <a:t>CAHMI@ohsu.edu</a:t>
            </a:r>
            <a:endParaRPr lang="en-US" sz="2200" dirty="0" smtClean="0"/>
          </a:p>
          <a:p>
            <a:pPr marL="274320" lvl="1" indent="0">
              <a:buFont typeface="Arial" pitchFamily="34" charset="0"/>
              <a:buNone/>
            </a:pPr>
            <a:r>
              <a:rPr lang="en-US" sz="2200" dirty="0" smtClean="0"/>
              <a:t>Website: </a:t>
            </a:r>
            <a:r>
              <a:rPr lang="en-US" sz="2200" dirty="0" err="1" smtClean="0"/>
              <a:t>www.cahmi.org</a:t>
            </a:r>
            <a:endParaRPr lang="en-US" sz="2200" dirty="0"/>
          </a:p>
        </p:txBody>
      </p:sp>
    </p:spTree>
    <p:extLst>
      <p:ext uri="{BB962C8B-B14F-4D97-AF65-F5344CB8AC3E}">
        <p14:creationId xmlns:p14="http://schemas.microsoft.com/office/powerpoint/2010/main" xmlns="" val="15938095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374900"/>
            <a:ext cx="7772400" cy="2200275"/>
          </a:xfrm>
        </p:spPr>
        <p:txBody>
          <a:bodyPr/>
          <a:lstStyle/>
          <a:p>
            <a:r>
              <a:rPr lang="en-US" dirty="0" smtClean="0">
                <a:solidFill>
                  <a:srgbClr val="FFFFFF"/>
                </a:solidFill>
              </a:rPr>
              <a:t>Questions?</a:t>
            </a:r>
            <a:endParaRPr lang="en-US" dirty="0">
              <a:solidFill>
                <a:srgbClr val="FFFFFF"/>
              </a:solidFill>
            </a:endParaRPr>
          </a:p>
        </p:txBody>
      </p:sp>
      <p:sp>
        <p:nvSpPr>
          <p:cNvPr id="3" name="Text Placeholder 2"/>
          <p:cNvSpPr>
            <a:spLocks noGrp="1"/>
          </p:cNvSpPr>
          <p:nvPr>
            <p:ph type="body" idx="1"/>
          </p:nvPr>
        </p:nvSpPr>
        <p:spPr>
          <a:xfrm>
            <a:off x="722313" y="4639564"/>
            <a:ext cx="7772400" cy="1500187"/>
          </a:xfrm>
        </p:spPr>
        <p:txBody>
          <a:bodyPr/>
          <a:lstStyle/>
          <a:p>
            <a:r>
              <a:rPr lang="en-US" dirty="0" smtClean="0"/>
              <a:t> </a:t>
            </a:r>
            <a:endParaRPr lang="en-US" dirty="0"/>
          </a:p>
        </p:txBody>
      </p:sp>
      <p:sp>
        <p:nvSpPr>
          <p:cNvPr id="4" name="Footer Placeholder 3"/>
          <p:cNvSpPr>
            <a:spLocks noGrp="1"/>
          </p:cNvSpPr>
          <p:nvPr>
            <p:ph type="ftr" sz="quarter" idx="11"/>
          </p:nvPr>
        </p:nvSpPr>
        <p:spPr>
          <a:xfrm>
            <a:off x="4114800" y="6418580"/>
            <a:ext cx="4114800" cy="329184"/>
          </a:xfrm>
        </p:spPr>
        <p:txBody>
          <a:bodyPr/>
          <a:lstStyle/>
          <a:p>
            <a:pPr algn="r"/>
            <a:r>
              <a:rPr lang="en-US" sz="1400" dirty="0" smtClean="0"/>
              <a:t>Well Visit Planner Webinar December 3, 2012     |</a:t>
            </a:r>
            <a:endParaRPr lang="en-US" sz="1400" dirty="0"/>
          </a:p>
        </p:txBody>
      </p:sp>
      <p:sp>
        <p:nvSpPr>
          <p:cNvPr id="5" name="Slide Number Placeholder 4"/>
          <p:cNvSpPr>
            <a:spLocks noGrp="1"/>
          </p:cNvSpPr>
          <p:nvPr>
            <p:ph type="sldNum" sz="quarter" idx="12"/>
          </p:nvPr>
        </p:nvSpPr>
        <p:spPr>
          <a:xfrm>
            <a:off x="8305800" y="6418580"/>
            <a:ext cx="1066800" cy="329184"/>
          </a:xfrm>
        </p:spPr>
        <p:txBody>
          <a:bodyPr/>
          <a:lstStyle/>
          <a:p>
            <a:fld id="{0CFEC368-1D7A-4F81-ABF6-AE0E36BAF64C}" type="slidenum">
              <a:rPr lang="en-US" smtClean="0"/>
              <a:pPr/>
              <a:t>35</a:t>
            </a:fld>
            <a:endParaRPr lang="en-US"/>
          </a:p>
        </p:txBody>
      </p:sp>
      <p:sp>
        <p:nvSpPr>
          <p:cNvPr id="6" name="Text Box 5"/>
          <p:cNvSpPr txBox="1"/>
          <p:nvPr/>
        </p:nvSpPr>
        <p:spPr>
          <a:xfrm>
            <a:off x="0" y="351130"/>
            <a:ext cx="9144000" cy="1137297"/>
          </a:xfrm>
          <a:prstGeom prst="rect">
            <a:avLst/>
          </a:prstGeom>
          <a:solidFill>
            <a:schemeClr val="bg2">
              <a:lumMod val="10000"/>
            </a:schemeClr>
          </a:solidFill>
          <a:ln>
            <a:solidFill>
              <a:schemeClr val="bg2">
                <a:lumMod val="10000"/>
              </a:schemeClr>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36576" rIns="91440" bIns="36576" numCol="1" spcCol="0" rtlCol="0" fromWordArt="0" anchor="t" anchorCtr="0" forceAA="0" compatLnSpc="1">
            <a:prstTxWarp prst="textNoShape">
              <a:avLst/>
            </a:prstTxWarp>
            <a:noAutofit/>
          </a:bodyPr>
          <a:lstStyle/>
          <a:p>
            <a:pPr marL="0" marR="0" algn="ctr">
              <a:spcBef>
                <a:spcPts val="0"/>
              </a:spcBef>
              <a:spcAft>
                <a:spcPts val="0"/>
              </a:spcAft>
            </a:pPr>
            <a:r>
              <a:rPr lang="en-US" sz="1100">
                <a:solidFill>
                  <a:srgbClr val="FFFFFF"/>
                </a:solidFill>
                <a:effectLst/>
                <a:ea typeface="ＭＳ 明朝"/>
                <a:cs typeface="Times New Roman"/>
              </a:rPr>
              <a:t> </a:t>
            </a:r>
            <a:endParaRPr lang="en-US" sz="1200">
              <a:effectLst/>
              <a:ea typeface="ＭＳ 明朝"/>
              <a:cs typeface="Times New Roman"/>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bwMode="auto">
          <a:xfrm>
            <a:off x="2311412" y="134477"/>
            <a:ext cx="4459311" cy="1560300"/>
          </a:xfrm>
          <a:prstGeom prst="rect">
            <a:avLst/>
          </a:prstGeom>
          <a:noFill/>
          <a:ln>
            <a:noFill/>
          </a:ln>
          <a:extLst>
            <a:ext uri="{53640926-AAD7-44D8-BBD7-CCE9431645EC}">
              <a14:shadowObscured xmlns:a14="http://schemas.microsoft.com/office/drawing/2010/main" xmlns=""/>
            </a:ext>
          </a:extLst>
        </p:spPr>
      </p:pic>
      <p:sp>
        <p:nvSpPr>
          <p:cNvPr id="8" name="Subtitle 2"/>
          <p:cNvSpPr txBox="1">
            <a:spLocks/>
          </p:cNvSpPr>
          <p:nvPr/>
        </p:nvSpPr>
        <p:spPr>
          <a:xfrm>
            <a:off x="2311413" y="1694778"/>
            <a:ext cx="1541732" cy="546522"/>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lgn="ctr"/>
            <a:r>
              <a:rPr lang="en-US" sz="2200" b="1" dirty="0" smtClean="0">
                <a:effectLst>
                  <a:glow rad="101600">
                    <a:schemeClr val="accent1">
                      <a:satMod val="175000"/>
                      <a:alpha val="40000"/>
                    </a:schemeClr>
                  </a:glow>
                </a:effectLst>
              </a:rPr>
              <a:t>Engage 	</a:t>
            </a:r>
            <a:endParaRPr lang="en-US" sz="2200" b="1" dirty="0">
              <a:effectLst>
                <a:glow rad="101600">
                  <a:schemeClr val="accent1">
                    <a:satMod val="175000"/>
                    <a:alpha val="40000"/>
                  </a:schemeClr>
                </a:glow>
              </a:effectLst>
            </a:endParaRPr>
          </a:p>
        </p:txBody>
      </p:sp>
      <p:sp>
        <p:nvSpPr>
          <p:cNvPr id="9" name="Subtitle 2"/>
          <p:cNvSpPr txBox="1">
            <a:spLocks/>
          </p:cNvSpPr>
          <p:nvPr/>
        </p:nvSpPr>
        <p:spPr>
          <a:xfrm>
            <a:off x="5339564" y="1694778"/>
            <a:ext cx="1431160" cy="475999"/>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lgn="ctr"/>
            <a:r>
              <a:rPr lang="en-US" sz="2200" b="1" dirty="0" smtClean="0">
                <a:effectLst>
                  <a:glow rad="101600">
                    <a:schemeClr val="accent1">
                      <a:satMod val="175000"/>
                      <a:alpha val="40000"/>
                    </a:schemeClr>
                  </a:glow>
                </a:effectLst>
              </a:rPr>
              <a:t>Improve</a:t>
            </a:r>
            <a:endParaRPr lang="en-US" sz="2200" b="1" dirty="0">
              <a:effectLst>
                <a:glow rad="101600">
                  <a:schemeClr val="accent1">
                    <a:satMod val="175000"/>
                    <a:alpha val="40000"/>
                  </a:schemeClr>
                </a:glow>
              </a:effectLst>
            </a:endParaRPr>
          </a:p>
        </p:txBody>
      </p:sp>
      <p:sp>
        <p:nvSpPr>
          <p:cNvPr id="10" name="Subtitle 2"/>
          <p:cNvSpPr txBox="1">
            <a:spLocks/>
          </p:cNvSpPr>
          <p:nvPr/>
        </p:nvSpPr>
        <p:spPr>
          <a:xfrm>
            <a:off x="3853145" y="1694777"/>
            <a:ext cx="1486418" cy="475999"/>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lgn="ctr"/>
            <a:r>
              <a:rPr lang="en-US" sz="2200" b="1" dirty="0" smtClean="0">
                <a:effectLst>
                  <a:glow rad="101600">
                    <a:schemeClr val="accent1">
                      <a:satMod val="175000"/>
                      <a:alpha val="40000"/>
                    </a:schemeClr>
                  </a:glow>
                </a:effectLst>
              </a:rPr>
              <a:t>Educate</a:t>
            </a:r>
            <a:endParaRPr lang="en-US" sz="2200" b="1" dirty="0">
              <a:effectLst>
                <a:glow rad="101600">
                  <a:schemeClr val="accent1">
                    <a:satMod val="175000"/>
                    <a:alpha val="40000"/>
                  </a:schemeClr>
                </a:glow>
              </a:effectLst>
            </a:endParaRPr>
          </a:p>
        </p:txBody>
      </p:sp>
      <p:sp>
        <p:nvSpPr>
          <p:cNvPr id="11" name="TextBox 10"/>
          <p:cNvSpPr txBox="1"/>
          <p:nvPr/>
        </p:nvSpPr>
        <p:spPr>
          <a:xfrm>
            <a:off x="1009650" y="4905375"/>
            <a:ext cx="5045494" cy="1077218"/>
          </a:xfrm>
          <a:prstGeom prst="rect">
            <a:avLst/>
          </a:prstGeom>
          <a:noFill/>
        </p:spPr>
        <p:txBody>
          <a:bodyPr wrap="square" rtlCol="0">
            <a:spAutoFit/>
          </a:bodyPr>
          <a:lstStyle/>
          <a:p>
            <a:r>
              <a:rPr lang="en-US" sz="3200" dirty="0" smtClean="0"/>
              <a:t>Press *6 to unmute your line and ask a question</a:t>
            </a:r>
            <a:endParaRPr lang="en-US" sz="3200" dirty="0"/>
          </a:p>
        </p:txBody>
      </p:sp>
    </p:spTree>
    <p:extLst>
      <p:ext uri="{BB962C8B-B14F-4D97-AF65-F5344CB8AC3E}">
        <p14:creationId xmlns:p14="http://schemas.microsoft.com/office/powerpoint/2010/main" xmlns="" val="2502051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1240"/>
            <a:ext cx="8229600" cy="990600"/>
          </a:xfrm>
        </p:spPr>
        <p:txBody>
          <a:bodyPr>
            <a:noAutofit/>
          </a:bodyPr>
          <a:lstStyle/>
          <a:p>
            <a:r>
              <a:rPr lang="en-US" sz="3600" dirty="0" smtClean="0"/>
              <a:t>Motivation </a:t>
            </a:r>
            <a:endParaRPr lang="en-US" sz="36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xmlns="" val="1533456360"/>
              </p:ext>
            </p:extLst>
          </p:nvPr>
        </p:nvGraphicFramePr>
        <p:xfrm>
          <a:off x="457199" y="1609725"/>
          <a:ext cx="8562975" cy="4725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Box 5"/>
          <p:cNvSpPr txBox="1"/>
          <p:nvPr/>
        </p:nvSpPr>
        <p:spPr>
          <a:xfrm>
            <a:off x="0" y="246044"/>
            <a:ext cx="9144000" cy="532666"/>
          </a:xfrm>
          <a:prstGeom prst="rect">
            <a:avLst/>
          </a:prstGeom>
          <a:solidFill>
            <a:schemeClr val="bg2">
              <a:lumMod val="10000"/>
            </a:schemeClr>
          </a:solidFill>
          <a:ln>
            <a:solidFill>
              <a:schemeClr val="bg2">
                <a:lumMod val="10000"/>
              </a:schemeClr>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36576" rIns="91440" bIns="36576" numCol="1" spcCol="0" rtlCol="0" fromWordArt="0" anchor="t" anchorCtr="0" forceAA="0" compatLnSpc="1">
            <a:prstTxWarp prst="textNoShape">
              <a:avLst/>
            </a:prstTxWarp>
            <a:noAutofit/>
          </a:bodyPr>
          <a:lstStyle/>
          <a:p>
            <a:pPr marL="0" marR="0" algn="ctr">
              <a:spcBef>
                <a:spcPts val="0"/>
              </a:spcBef>
              <a:spcAft>
                <a:spcPts val="0"/>
              </a:spcAft>
            </a:pPr>
            <a:r>
              <a:rPr lang="en-US" sz="1100">
                <a:solidFill>
                  <a:srgbClr val="FFFFFF"/>
                </a:solidFill>
                <a:effectLst/>
                <a:ea typeface="ＭＳ 明朝"/>
                <a:cs typeface="Times New Roman"/>
              </a:rPr>
              <a:t> </a:t>
            </a:r>
            <a:endParaRPr lang="en-US" sz="1200">
              <a:effectLst/>
              <a:ea typeface="ＭＳ 明朝"/>
              <a:cs typeface="Times New Roman"/>
            </a:endParaRPr>
          </a:p>
        </p:txBody>
      </p:sp>
      <p:pic>
        <p:nvPicPr>
          <p:cNvPr id="5" name="Picture 4"/>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bwMode="auto">
          <a:xfrm>
            <a:off x="3506792" y="115440"/>
            <a:ext cx="2251275" cy="787714"/>
          </a:xfrm>
          <a:prstGeom prst="rect">
            <a:avLst/>
          </a:prstGeom>
          <a:noFill/>
          <a:ln>
            <a:noFill/>
          </a:ln>
          <a:extLst>
            <a:ext uri="{53640926-AAD7-44D8-BBD7-CCE9431645EC}">
              <a14:shadowObscured xmlns:a14="http://schemas.microsoft.com/office/drawing/2010/main" xmlns=""/>
            </a:ext>
          </a:extLst>
        </p:spPr>
      </p:pic>
      <p:sp>
        <p:nvSpPr>
          <p:cNvPr id="6" name="Footer Placeholder 5"/>
          <p:cNvSpPr>
            <a:spLocks noGrp="1"/>
          </p:cNvSpPr>
          <p:nvPr>
            <p:ph type="ftr" sz="quarter" idx="11"/>
          </p:nvPr>
        </p:nvSpPr>
        <p:spPr>
          <a:xfrm>
            <a:off x="4294866" y="6456666"/>
            <a:ext cx="4114800" cy="329184"/>
          </a:xfrm>
        </p:spPr>
        <p:txBody>
          <a:bodyPr/>
          <a:lstStyle/>
          <a:p>
            <a:pPr algn="r"/>
            <a:r>
              <a:rPr lang="en-US" sz="1400" dirty="0" smtClean="0">
                <a:solidFill>
                  <a:schemeClr val="bg2">
                    <a:lumMod val="10000"/>
                  </a:schemeClr>
                </a:solidFill>
              </a:rPr>
              <a:t>Well Visit Planner Webinar, December 3, 2012    |</a:t>
            </a:r>
            <a:endParaRPr lang="en-US" sz="1400" dirty="0">
              <a:solidFill>
                <a:schemeClr val="bg2">
                  <a:lumMod val="10000"/>
                </a:schemeClr>
              </a:solidFill>
            </a:endParaRPr>
          </a:p>
        </p:txBody>
      </p:sp>
      <p:sp>
        <p:nvSpPr>
          <p:cNvPr id="7" name="Slide Number Placeholder 6"/>
          <p:cNvSpPr>
            <a:spLocks noGrp="1"/>
          </p:cNvSpPr>
          <p:nvPr>
            <p:ph type="sldNum" sz="quarter" idx="12"/>
          </p:nvPr>
        </p:nvSpPr>
        <p:spPr>
          <a:xfrm>
            <a:off x="8457004" y="6456666"/>
            <a:ext cx="1066800" cy="329184"/>
          </a:xfrm>
        </p:spPr>
        <p:txBody>
          <a:bodyPr/>
          <a:lstStyle/>
          <a:p>
            <a:fld id="{0CFEC368-1D7A-4F81-ABF6-AE0E36BAF64C}" type="slidenum">
              <a:rPr lang="en-US" smtClean="0">
                <a:solidFill>
                  <a:schemeClr val="bg2">
                    <a:lumMod val="10000"/>
                  </a:schemeClr>
                </a:solidFill>
              </a:rPr>
              <a:pPr/>
              <a:t>4</a:t>
            </a:fld>
            <a:endParaRPr lang="en-US" dirty="0">
              <a:solidFill>
                <a:schemeClr val="bg2">
                  <a:lumMod val="10000"/>
                </a:schemeClr>
              </a:solidFill>
            </a:endParaRPr>
          </a:p>
        </p:txBody>
      </p:sp>
      <p:pic>
        <p:nvPicPr>
          <p:cNvPr id="8" name="Picture 7"/>
          <p:cNvPicPr>
            <a:picLocks noChangeAspect="1"/>
          </p:cNvPicPr>
          <p:nvPr/>
        </p:nvPicPr>
        <p:blipFill>
          <a:blip r:embed="rId8" cstate="print"/>
          <a:stretch>
            <a:fillRect/>
          </a:stretch>
        </p:blipFill>
        <p:spPr>
          <a:xfrm>
            <a:off x="-89529" y="5891909"/>
            <a:ext cx="2254215" cy="966092"/>
          </a:xfrm>
          <a:prstGeom prst="rect">
            <a:avLst/>
          </a:prstGeom>
        </p:spPr>
      </p:pic>
    </p:spTree>
    <p:extLst>
      <p:ext uri="{BB962C8B-B14F-4D97-AF65-F5344CB8AC3E}">
        <p14:creationId xmlns:p14="http://schemas.microsoft.com/office/powerpoint/2010/main" xmlns="" val="1565718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041" y="778710"/>
            <a:ext cx="8486775" cy="990600"/>
          </a:xfrm>
        </p:spPr>
        <p:txBody>
          <a:bodyPr>
            <a:normAutofit fontScale="90000"/>
          </a:bodyPr>
          <a:lstStyle/>
          <a:p>
            <a:r>
              <a:rPr lang="en-US" dirty="0" smtClean="0"/>
              <a:t>What are the Well Visit Planner (WVP) tools?</a:t>
            </a:r>
            <a:endParaRPr lang="en-US" dirty="0"/>
          </a:p>
        </p:txBody>
      </p:sp>
      <p:sp>
        <p:nvSpPr>
          <p:cNvPr id="4" name="Text Box 5"/>
          <p:cNvSpPr txBox="1"/>
          <p:nvPr/>
        </p:nvSpPr>
        <p:spPr>
          <a:xfrm>
            <a:off x="0" y="246044"/>
            <a:ext cx="9144000" cy="532666"/>
          </a:xfrm>
          <a:prstGeom prst="rect">
            <a:avLst/>
          </a:prstGeom>
          <a:solidFill>
            <a:schemeClr val="bg2">
              <a:lumMod val="10000"/>
            </a:schemeClr>
          </a:solidFill>
          <a:ln>
            <a:solidFill>
              <a:schemeClr val="bg2">
                <a:lumMod val="10000"/>
              </a:schemeClr>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36576" rIns="91440" bIns="36576" numCol="1" spcCol="0" rtlCol="0" fromWordArt="0" anchor="t" anchorCtr="0" forceAA="0" compatLnSpc="1">
            <a:prstTxWarp prst="textNoShape">
              <a:avLst/>
            </a:prstTxWarp>
            <a:noAutofit/>
          </a:bodyPr>
          <a:lstStyle/>
          <a:p>
            <a:pPr marL="0" marR="0" algn="ctr">
              <a:spcBef>
                <a:spcPts val="0"/>
              </a:spcBef>
              <a:spcAft>
                <a:spcPts val="0"/>
              </a:spcAft>
            </a:pPr>
            <a:r>
              <a:rPr lang="en-US" sz="1100">
                <a:solidFill>
                  <a:srgbClr val="FFFFFF"/>
                </a:solidFill>
                <a:effectLst/>
                <a:ea typeface="ＭＳ 明朝"/>
                <a:cs typeface="Times New Roman"/>
              </a:rPr>
              <a:t> </a:t>
            </a:r>
            <a:endParaRPr lang="en-US" sz="1200">
              <a:effectLst/>
              <a:ea typeface="ＭＳ 明朝"/>
              <a:cs typeface="Times New Roman"/>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bwMode="auto">
          <a:xfrm>
            <a:off x="3506792" y="115440"/>
            <a:ext cx="2251275" cy="787714"/>
          </a:xfrm>
          <a:prstGeom prst="rect">
            <a:avLst/>
          </a:prstGeom>
          <a:noFill/>
          <a:ln>
            <a:noFill/>
          </a:ln>
          <a:extLst>
            <a:ext uri="{53640926-AAD7-44D8-BBD7-CCE9431645EC}">
              <a14:shadowObscured xmlns:a14="http://schemas.microsoft.com/office/drawing/2010/main" xmlns=""/>
            </a:ext>
          </a:extLst>
        </p:spPr>
      </p:pic>
      <p:sp>
        <p:nvSpPr>
          <p:cNvPr id="6" name="Footer Placeholder 5"/>
          <p:cNvSpPr>
            <a:spLocks noGrp="1"/>
          </p:cNvSpPr>
          <p:nvPr>
            <p:ph type="ftr" sz="quarter" idx="11"/>
          </p:nvPr>
        </p:nvSpPr>
        <p:spPr>
          <a:xfrm>
            <a:off x="4294866" y="6456666"/>
            <a:ext cx="4114800" cy="329184"/>
          </a:xfrm>
        </p:spPr>
        <p:txBody>
          <a:bodyPr/>
          <a:lstStyle/>
          <a:p>
            <a:pPr algn="r"/>
            <a:r>
              <a:rPr lang="en-US" sz="1400" dirty="0" smtClean="0">
                <a:solidFill>
                  <a:schemeClr val="bg2">
                    <a:lumMod val="10000"/>
                  </a:schemeClr>
                </a:solidFill>
              </a:rPr>
              <a:t>Well Visit Planner Webinar, December 3, 2012    |</a:t>
            </a:r>
            <a:endParaRPr lang="en-US" sz="1400" dirty="0">
              <a:solidFill>
                <a:schemeClr val="bg2">
                  <a:lumMod val="10000"/>
                </a:schemeClr>
              </a:solidFill>
            </a:endParaRPr>
          </a:p>
        </p:txBody>
      </p:sp>
      <p:sp>
        <p:nvSpPr>
          <p:cNvPr id="7" name="Slide Number Placeholder 6"/>
          <p:cNvSpPr>
            <a:spLocks noGrp="1"/>
          </p:cNvSpPr>
          <p:nvPr>
            <p:ph type="sldNum" sz="quarter" idx="12"/>
          </p:nvPr>
        </p:nvSpPr>
        <p:spPr>
          <a:xfrm>
            <a:off x="8457004" y="6456666"/>
            <a:ext cx="1066800" cy="329184"/>
          </a:xfrm>
        </p:spPr>
        <p:txBody>
          <a:bodyPr/>
          <a:lstStyle/>
          <a:p>
            <a:fld id="{0CFEC368-1D7A-4F81-ABF6-AE0E36BAF64C}" type="slidenum">
              <a:rPr lang="en-US" smtClean="0">
                <a:solidFill>
                  <a:schemeClr val="bg2">
                    <a:lumMod val="10000"/>
                  </a:schemeClr>
                </a:solidFill>
              </a:rPr>
              <a:pPr/>
              <a:t>5</a:t>
            </a:fld>
            <a:endParaRPr lang="en-US" dirty="0">
              <a:solidFill>
                <a:schemeClr val="bg2">
                  <a:lumMod val="10000"/>
                </a:schemeClr>
              </a:solidFill>
            </a:endParaRPr>
          </a:p>
        </p:txBody>
      </p:sp>
      <p:pic>
        <p:nvPicPr>
          <p:cNvPr id="8" name="Picture 7"/>
          <p:cNvPicPr>
            <a:picLocks noChangeAspect="1"/>
          </p:cNvPicPr>
          <p:nvPr/>
        </p:nvPicPr>
        <p:blipFill>
          <a:blip r:embed="rId3" cstate="print"/>
          <a:stretch>
            <a:fillRect/>
          </a:stretch>
        </p:blipFill>
        <p:spPr>
          <a:xfrm>
            <a:off x="-89529" y="5891909"/>
            <a:ext cx="2254215" cy="966092"/>
          </a:xfrm>
          <a:prstGeom prst="rect">
            <a:avLst/>
          </a:prstGeom>
        </p:spPr>
      </p:pic>
      <p:graphicFrame>
        <p:nvGraphicFramePr>
          <p:cNvPr id="10" name="Content Placeholder 9"/>
          <p:cNvGraphicFramePr>
            <a:graphicFrameLocks noGrp="1"/>
          </p:cNvGraphicFramePr>
          <p:nvPr>
            <p:ph idx="1"/>
            <p:extLst>
              <p:ext uri="{D42A27DB-BD31-4B8C-83A1-F6EECF244321}">
                <p14:modId xmlns:p14="http://schemas.microsoft.com/office/powerpoint/2010/main" xmlns="" val="3823544569"/>
              </p:ext>
            </p:extLst>
          </p:nvPr>
        </p:nvGraphicFramePr>
        <p:xfrm>
          <a:off x="255691" y="1651875"/>
          <a:ext cx="8496300" cy="4977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39872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 y="793140"/>
            <a:ext cx="8557254" cy="990600"/>
          </a:xfrm>
        </p:spPr>
        <p:txBody>
          <a:bodyPr>
            <a:normAutofit fontScale="90000"/>
          </a:bodyPr>
          <a:lstStyle/>
          <a:p>
            <a:r>
              <a:rPr lang="en-US" dirty="0" smtClean="0"/>
              <a:t>What are the Well Visit Planner (WVP) tools?</a:t>
            </a:r>
            <a:endParaRPr lang="en-US" dirty="0"/>
          </a:p>
        </p:txBody>
      </p:sp>
      <p:sp>
        <p:nvSpPr>
          <p:cNvPr id="3" name="Content Placeholder 2"/>
          <p:cNvSpPr>
            <a:spLocks noGrp="1"/>
          </p:cNvSpPr>
          <p:nvPr>
            <p:ph idx="1"/>
          </p:nvPr>
        </p:nvSpPr>
        <p:spPr>
          <a:xfrm>
            <a:off x="243916" y="1565569"/>
            <a:ext cx="8229600" cy="4746382"/>
          </a:xfrm>
        </p:spPr>
        <p:txBody>
          <a:bodyPr>
            <a:normAutofit/>
          </a:bodyPr>
          <a:lstStyle/>
          <a:p>
            <a:r>
              <a:rPr lang="en-US" b="1" dirty="0" smtClean="0"/>
              <a:t>Feature Tool</a:t>
            </a:r>
            <a:r>
              <a:rPr lang="en-US" dirty="0" smtClean="0"/>
              <a:t>: An online </a:t>
            </a:r>
            <a:r>
              <a:rPr lang="en-US" dirty="0"/>
              <a:t>pre-visit planning website for parents to complete prior to their child’s </a:t>
            </a:r>
            <a:r>
              <a:rPr lang="en-US" dirty="0" smtClean="0"/>
              <a:t>well-visit</a:t>
            </a:r>
          </a:p>
        </p:txBody>
      </p:sp>
      <p:sp>
        <p:nvSpPr>
          <p:cNvPr id="4" name="Text Box 5"/>
          <p:cNvSpPr txBox="1"/>
          <p:nvPr/>
        </p:nvSpPr>
        <p:spPr>
          <a:xfrm>
            <a:off x="0" y="246044"/>
            <a:ext cx="9144000" cy="532666"/>
          </a:xfrm>
          <a:prstGeom prst="rect">
            <a:avLst/>
          </a:prstGeom>
          <a:solidFill>
            <a:schemeClr val="bg2">
              <a:lumMod val="10000"/>
            </a:schemeClr>
          </a:solidFill>
          <a:ln>
            <a:solidFill>
              <a:schemeClr val="bg2">
                <a:lumMod val="10000"/>
              </a:schemeClr>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36576" rIns="91440" bIns="36576" numCol="1" spcCol="0" rtlCol="0" fromWordArt="0" anchor="t" anchorCtr="0" forceAA="0" compatLnSpc="1">
            <a:prstTxWarp prst="textNoShape">
              <a:avLst/>
            </a:prstTxWarp>
            <a:noAutofit/>
          </a:bodyPr>
          <a:lstStyle/>
          <a:p>
            <a:pPr marL="0" marR="0" algn="ctr">
              <a:spcBef>
                <a:spcPts val="0"/>
              </a:spcBef>
              <a:spcAft>
                <a:spcPts val="0"/>
              </a:spcAft>
            </a:pPr>
            <a:r>
              <a:rPr lang="en-US" sz="1100">
                <a:solidFill>
                  <a:srgbClr val="FFFFFF"/>
                </a:solidFill>
                <a:effectLst/>
                <a:ea typeface="ＭＳ 明朝"/>
                <a:cs typeface="Times New Roman"/>
              </a:rPr>
              <a:t> </a:t>
            </a:r>
            <a:endParaRPr lang="en-US" sz="1200">
              <a:effectLst/>
              <a:ea typeface="ＭＳ 明朝"/>
              <a:cs typeface="Times New Roman"/>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bwMode="auto">
          <a:xfrm>
            <a:off x="3514246" y="118520"/>
            <a:ext cx="2251275" cy="787714"/>
          </a:xfrm>
          <a:prstGeom prst="rect">
            <a:avLst/>
          </a:prstGeom>
          <a:noFill/>
          <a:ln>
            <a:noFill/>
          </a:ln>
          <a:extLst>
            <a:ext uri="{53640926-AAD7-44D8-BBD7-CCE9431645EC}">
              <a14:shadowObscured xmlns:a14="http://schemas.microsoft.com/office/drawing/2010/main" xmlns=""/>
            </a:ext>
          </a:extLst>
        </p:spPr>
      </p:pic>
      <p:sp>
        <p:nvSpPr>
          <p:cNvPr id="6" name="Footer Placeholder 5"/>
          <p:cNvSpPr>
            <a:spLocks noGrp="1"/>
          </p:cNvSpPr>
          <p:nvPr>
            <p:ph type="ftr" sz="quarter" idx="11"/>
          </p:nvPr>
        </p:nvSpPr>
        <p:spPr>
          <a:xfrm>
            <a:off x="4294866" y="6456666"/>
            <a:ext cx="4114800" cy="329184"/>
          </a:xfrm>
        </p:spPr>
        <p:txBody>
          <a:bodyPr/>
          <a:lstStyle/>
          <a:p>
            <a:pPr algn="r"/>
            <a:r>
              <a:rPr lang="en-US" sz="1400" dirty="0" smtClean="0">
                <a:solidFill>
                  <a:schemeClr val="bg2">
                    <a:lumMod val="10000"/>
                  </a:schemeClr>
                </a:solidFill>
              </a:rPr>
              <a:t>Well Visit Planner Webinar, December 3, 2012    |</a:t>
            </a:r>
            <a:endParaRPr lang="en-US" sz="1400" dirty="0">
              <a:solidFill>
                <a:schemeClr val="bg2">
                  <a:lumMod val="10000"/>
                </a:schemeClr>
              </a:solidFill>
            </a:endParaRPr>
          </a:p>
        </p:txBody>
      </p:sp>
      <p:sp>
        <p:nvSpPr>
          <p:cNvPr id="7" name="Slide Number Placeholder 6"/>
          <p:cNvSpPr>
            <a:spLocks noGrp="1"/>
          </p:cNvSpPr>
          <p:nvPr>
            <p:ph type="sldNum" sz="quarter" idx="12"/>
          </p:nvPr>
        </p:nvSpPr>
        <p:spPr>
          <a:xfrm>
            <a:off x="8457004" y="6456666"/>
            <a:ext cx="1066800" cy="329184"/>
          </a:xfrm>
        </p:spPr>
        <p:txBody>
          <a:bodyPr/>
          <a:lstStyle/>
          <a:p>
            <a:fld id="{0CFEC368-1D7A-4F81-ABF6-AE0E36BAF64C}" type="slidenum">
              <a:rPr lang="en-US" smtClean="0">
                <a:solidFill>
                  <a:schemeClr val="bg2">
                    <a:lumMod val="10000"/>
                  </a:schemeClr>
                </a:solidFill>
              </a:rPr>
              <a:pPr/>
              <a:t>6</a:t>
            </a:fld>
            <a:endParaRPr lang="en-US" dirty="0">
              <a:solidFill>
                <a:schemeClr val="bg2">
                  <a:lumMod val="10000"/>
                </a:schemeClr>
              </a:solidFill>
            </a:endParaRPr>
          </a:p>
        </p:txBody>
      </p:sp>
      <p:pic>
        <p:nvPicPr>
          <p:cNvPr id="8" name="Picture 7"/>
          <p:cNvPicPr>
            <a:picLocks noChangeAspect="1"/>
          </p:cNvPicPr>
          <p:nvPr/>
        </p:nvPicPr>
        <p:blipFill>
          <a:blip r:embed="rId3" cstate="print"/>
          <a:stretch>
            <a:fillRect/>
          </a:stretch>
        </p:blipFill>
        <p:spPr>
          <a:xfrm>
            <a:off x="129546" y="5745759"/>
            <a:ext cx="2642229" cy="1132384"/>
          </a:xfrm>
          <a:prstGeom prst="rect">
            <a:avLst/>
          </a:prstGeom>
        </p:spPr>
      </p:pic>
      <p:pic>
        <p:nvPicPr>
          <p:cNvPr id="16385" name="Picture 1"/>
          <p:cNvPicPr>
            <a:picLocks noChangeAspect="1" noChangeArrowheads="1"/>
          </p:cNvPicPr>
          <p:nvPr/>
        </p:nvPicPr>
        <p:blipFill>
          <a:blip r:embed="rId4" cstate="print"/>
          <a:srcRect l="14219" t="16051" r="15703" b="6250"/>
          <a:stretch>
            <a:fillRect/>
          </a:stretch>
        </p:blipFill>
        <p:spPr bwMode="auto">
          <a:xfrm>
            <a:off x="3381375" y="2325774"/>
            <a:ext cx="5028291" cy="4460076"/>
          </a:xfrm>
          <a:prstGeom prst="rect">
            <a:avLst/>
          </a:prstGeom>
          <a:noFill/>
          <a:ln w="9525">
            <a:noFill/>
            <a:miter lim="800000"/>
            <a:headEnd/>
            <a:tailEnd/>
          </a:ln>
        </p:spPr>
      </p:pic>
    </p:spTree>
    <p:extLst>
      <p:ext uri="{BB962C8B-B14F-4D97-AF65-F5344CB8AC3E}">
        <p14:creationId xmlns:p14="http://schemas.microsoft.com/office/powerpoint/2010/main" xmlns="" val="750245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140"/>
            <a:ext cx="8515350" cy="990600"/>
          </a:xfrm>
        </p:spPr>
        <p:txBody>
          <a:bodyPr>
            <a:normAutofit fontScale="90000"/>
          </a:bodyPr>
          <a:lstStyle/>
          <a:p>
            <a:r>
              <a:rPr lang="en-US" dirty="0" smtClean="0"/>
              <a:t>What are the Well Visit Planner (WVP) tools?</a:t>
            </a:r>
            <a:endParaRPr lang="en-US" dirty="0"/>
          </a:p>
        </p:txBody>
      </p:sp>
      <p:sp>
        <p:nvSpPr>
          <p:cNvPr id="3" name="Content Placeholder 2"/>
          <p:cNvSpPr>
            <a:spLocks noGrp="1"/>
          </p:cNvSpPr>
          <p:nvPr>
            <p:ph idx="1"/>
          </p:nvPr>
        </p:nvSpPr>
        <p:spPr>
          <a:xfrm>
            <a:off x="243916" y="1565569"/>
            <a:ext cx="8229600" cy="4746382"/>
          </a:xfrm>
        </p:spPr>
        <p:txBody>
          <a:bodyPr>
            <a:normAutofit/>
          </a:bodyPr>
          <a:lstStyle/>
          <a:p>
            <a:pPr marL="182880" lvl="1"/>
            <a:r>
              <a:rPr lang="en-US" b="1" dirty="0" smtClean="0"/>
              <a:t>Other </a:t>
            </a:r>
            <a:r>
              <a:rPr lang="en-US" b="1" dirty="0"/>
              <a:t>tools: </a:t>
            </a:r>
            <a:r>
              <a:rPr lang="en-US" dirty="0"/>
              <a:t>Shared Encounter Forms; Educational Materials Website; Online Quality Survey; </a:t>
            </a:r>
            <a:endParaRPr lang="en-US" dirty="0" smtClean="0"/>
          </a:p>
        </p:txBody>
      </p:sp>
      <p:sp>
        <p:nvSpPr>
          <p:cNvPr id="4" name="Text Box 5"/>
          <p:cNvSpPr txBox="1"/>
          <p:nvPr/>
        </p:nvSpPr>
        <p:spPr>
          <a:xfrm>
            <a:off x="0" y="246044"/>
            <a:ext cx="9144000" cy="532666"/>
          </a:xfrm>
          <a:prstGeom prst="rect">
            <a:avLst/>
          </a:prstGeom>
          <a:solidFill>
            <a:schemeClr val="bg2">
              <a:lumMod val="10000"/>
            </a:schemeClr>
          </a:solidFill>
          <a:ln>
            <a:solidFill>
              <a:schemeClr val="bg2">
                <a:lumMod val="10000"/>
              </a:schemeClr>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36576" rIns="91440" bIns="36576" numCol="1" spcCol="0" rtlCol="0" fromWordArt="0" anchor="t" anchorCtr="0" forceAA="0" compatLnSpc="1">
            <a:prstTxWarp prst="textNoShape">
              <a:avLst/>
            </a:prstTxWarp>
            <a:noAutofit/>
          </a:bodyPr>
          <a:lstStyle/>
          <a:p>
            <a:pPr marL="0" marR="0" algn="ctr">
              <a:spcBef>
                <a:spcPts val="0"/>
              </a:spcBef>
              <a:spcAft>
                <a:spcPts val="0"/>
              </a:spcAft>
            </a:pPr>
            <a:r>
              <a:rPr lang="en-US" sz="1100">
                <a:solidFill>
                  <a:srgbClr val="FFFFFF"/>
                </a:solidFill>
                <a:effectLst/>
                <a:ea typeface="ＭＳ 明朝"/>
                <a:cs typeface="Times New Roman"/>
              </a:rPr>
              <a:t> </a:t>
            </a:r>
            <a:endParaRPr lang="en-US" sz="1200">
              <a:effectLst/>
              <a:ea typeface="ＭＳ 明朝"/>
              <a:cs typeface="Times New Roman"/>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bwMode="auto">
          <a:xfrm>
            <a:off x="3514246" y="118520"/>
            <a:ext cx="2251275" cy="787714"/>
          </a:xfrm>
          <a:prstGeom prst="rect">
            <a:avLst/>
          </a:prstGeom>
          <a:noFill/>
          <a:ln>
            <a:noFill/>
          </a:ln>
          <a:extLst>
            <a:ext uri="{53640926-AAD7-44D8-BBD7-CCE9431645EC}">
              <a14:shadowObscured xmlns:a14="http://schemas.microsoft.com/office/drawing/2010/main" xmlns=""/>
            </a:ext>
          </a:extLst>
        </p:spPr>
      </p:pic>
      <p:sp>
        <p:nvSpPr>
          <p:cNvPr id="6" name="Footer Placeholder 5"/>
          <p:cNvSpPr>
            <a:spLocks noGrp="1"/>
          </p:cNvSpPr>
          <p:nvPr>
            <p:ph type="ftr" sz="quarter" idx="11"/>
          </p:nvPr>
        </p:nvSpPr>
        <p:spPr>
          <a:xfrm>
            <a:off x="4294866" y="6456666"/>
            <a:ext cx="4114800" cy="329184"/>
          </a:xfrm>
        </p:spPr>
        <p:txBody>
          <a:bodyPr/>
          <a:lstStyle/>
          <a:p>
            <a:pPr algn="r"/>
            <a:r>
              <a:rPr lang="en-US" sz="1400" dirty="0" smtClean="0">
                <a:solidFill>
                  <a:schemeClr val="bg2">
                    <a:lumMod val="10000"/>
                  </a:schemeClr>
                </a:solidFill>
              </a:rPr>
              <a:t>Well Visit Planner Webinar, December 3, 2012    |</a:t>
            </a:r>
            <a:endParaRPr lang="en-US" sz="1400" dirty="0">
              <a:solidFill>
                <a:schemeClr val="bg2">
                  <a:lumMod val="10000"/>
                </a:schemeClr>
              </a:solidFill>
            </a:endParaRPr>
          </a:p>
        </p:txBody>
      </p:sp>
      <p:sp>
        <p:nvSpPr>
          <p:cNvPr id="7" name="Slide Number Placeholder 6"/>
          <p:cNvSpPr>
            <a:spLocks noGrp="1"/>
          </p:cNvSpPr>
          <p:nvPr>
            <p:ph type="sldNum" sz="quarter" idx="12"/>
          </p:nvPr>
        </p:nvSpPr>
        <p:spPr>
          <a:xfrm>
            <a:off x="8457004" y="6456666"/>
            <a:ext cx="1066800" cy="329184"/>
          </a:xfrm>
        </p:spPr>
        <p:txBody>
          <a:bodyPr/>
          <a:lstStyle/>
          <a:p>
            <a:fld id="{0CFEC368-1D7A-4F81-ABF6-AE0E36BAF64C}" type="slidenum">
              <a:rPr lang="en-US" smtClean="0">
                <a:solidFill>
                  <a:schemeClr val="bg2">
                    <a:lumMod val="10000"/>
                  </a:schemeClr>
                </a:solidFill>
              </a:rPr>
              <a:pPr/>
              <a:t>7</a:t>
            </a:fld>
            <a:endParaRPr lang="en-US" dirty="0">
              <a:solidFill>
                <a:schemeClr val="bg2">
                  <a:lumMod val="10000"/>
                </a:schemeClr>
              </a:solidFill>
            </a:endParaRPr>
          </a:p>
        </p:txBody>
      </p:sp>
      <p:pic>
        <p:nvPicPr>
          <p:cNvPr id="8" name="Picture 7"/>
          <p:cNvPicPr>
            <a:picLocks noChangeAspect="1"/>
          </p:cNvPicPr>
          <p:nvPr/>
        </p:nvPicPr>
        <p:blipFill>
          <a:blip r:embed="rId3" cstate="print"/>
          <a:stretch>
            <a:fillRect/>
          </a:stretch>
        </p:blipFill>
        <p:spPr>
          <a:xfrm>
            <a:off x="129546" y="5745759"/>
            <a:ext cx="2642229" cy="1132384"/>
          </a:xfrm>
          <a:prstGeom prst="rect">
            <a:avLst/>
          </a:prstGeom>
        </p:spPr>
      </p:pic>
      <p:pic>
        <p:nvPicPr>
          <p:cNvPr id="9" name="Picture 2"/>
          <p:cNvPicPr>
            <a:picLocks noChangeAspect="1" noChangeArrowheads="1"/>
          </p:cNvPicPr>
          <p:nvPr/>
        </p:nvPicPr>
        <p:blipFill>
          <a:blip r:embed="rId4" cstate="print"/>
          <a:srcRect l="25555" t="12500" r="23333" b="5556"/>
          <a:stretch>
            <a:fillRect/>
          </a:stretch>
        </p:blipFill>
        <p:spPr bwMode="auto">
          <a:xfrm>
            <a:off x="368848" y="2455124"/>
            <a:ext cx="2008569" cy="2576208"/>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l="26269" t="14926" r="23582" b="4478"/>
          <a:stretch>
            <a:fillRect/>
          </a:stretch>
        </p:blipFill>
        <p:spPr bwMode="auto">
          <a:xfrm>
            <a:off x="1566862" y="3791752"/>
            <a:ext cx="1621111" cy="2084285"/>
          </a:xfrm>
          <a:prstGeom prst="rect">
            <a:avLst/>
          </a:prstGeom>
          <a:noFill/>
          <a:ln w="9525">
            <a:noFill/>
            <a:miter lim="800000"/>
            <a:headEnd/>
            <a:tailEnd/>
          </a:ln>
        </p:spPr>
      </p:pic>
      <p:pic>
        <p:nvPicPr>
          <p:cNvPr id="11" name="Picture 10" descr="Picture 1.png"/>
          <p:cNvPicPr/>
          <p:nvPr/>
        </p:nvPicPr>
        <p:blipFill>
          <a:blip r:embed="rId6" cstate="print"/>
          <a:srcRect l="16880" t="14281" r="23504"/>
          <a:stretch>
            <a:fillRect/>
          </a:stretch>
        </p:blipFill>
        <p:spPr>
          <a:xfrm>
            <a:off x="5765521" y="2177566"/>
            <a:ext cx="2324100" cy="2012646"/>
          </a:xfrm>
          <a:prstGeom prst="rect">
            <a:avLst/>
          </a:prstGeom>
        </p:spPr>
      </p:pic>
      <p:pic>
        <p:nvPicPr>
          <p:cNvPr id="12" name="Picture 7"/>
          <p:cNvPicPr>
            <a:picLocks noChangeAspect="1" noChangeArrowheads="1"/>
          </p:cNvPicPr>
          <p:nvPr/>
        </p:nvPicPr>
        <p:blipFill>
          <a:blip r:embed="rId7" cstate="print"/>
          <a:srcRect l="13634" t="15153" r="24409" b="7401"/>
          <a:stretch>
            <a:fillRect/>
          </a:stretch>
        </p:blipFill>
        <p:spPr bwMode="auto">
          <a:xfrm>
            <a:off x="3349898" y="2177566"/>
            <a:ext cx="2242933" cy="2242933"/>
          </a:xfrm>
          <a:prstGeom prst="rect">
            <a:avLst/>
          </a:prstGeom>
          <a:noFill/>
          <a:ln w="9525">
            <a:noFill/>
            <a:miter lim="800000"/>
            <a:headEnd/>
            <a:tailEnd/>
          </a:ln>
        </p:spPr>
      </p:pic>
      <p:pic>
        <p:nvPicPr>
          <p:cNvPr id="13" name="Picture 8"/>
          <p:cNvPicPr>
            <a:picLocks noChangeAspect="1" noChangeArrowheads="1"/>
          </p:cNvPicPr>
          <p:nvPr/>
        </p:nvPicPr>
        <p:blipFill>
          <a:blip r:embed="rId8" cstate="print"/>
          <a:srcRect l="19062" t="30078" r="50938" b="16016"/>
          <a:stretch>
            <a:fillRect/>
          </a:stretch>
        </p:blipFill>
        <p:spPr bwMode="auto">
          <a:xfrm>
            <a:off x="3851792" y="4046188"/>
            <a:ext cx="1576182" cy="2265763"/>
          </a:xfrm>
          <a:prstGeom prst="rect">
            <a:avLst/>
          </a:prstGeom>
          <a:noFill/>
          <a:ln w="57150">
            <a:solidFill>
              <a:schemeClr val="accent2"/>
            </a:solidFill>
            <a:miter lim="800000"/>
            <a:headEnd/>
            <a:tailEnd/>
          </a:ln>
        </p:spPr>
      </p:pic>
      <p:pic>
        <p:nvPicPr>
          <p:cNvPr id="14" name="Picture 2"/>
          <p:cNvPicPr>
            <a:picLocks noChangeAspect="1" noChangeArrowheads="1"/>
          </p:cNvPicPr>
          <p:nvPr/>
        </p:nvPicPr>
        <p:blipFill>
          <a:blip r:embed="rId9" cstate="print"/>
          <a:srcRect l="24638" t="11775" r="23913" b="5797"/>
          <a:stretch>
            <a:fillRect/>
          </a:stretch>
        </p:blipFill>
        <p:spPr bwMode="auto">
          <a:xfrm>
            <a:off x="6595777" y="3933548"/>
            <a:ext cx="1877739" cy="2195567"/>
          </a:xfrm>
          <a:prstGeom prst="rect">
            <a:avLst/>
          </a:prstGeom>
          <a:noFill/>
          <a:ln w="9525">
            <a:noFill/>
            <a:miter lim="800000"/>
            <a:headEnd/>
            <a:tailEnd/>
          </a:ln>
        </p:spPr>
      </p:pic>
    </p:spTree>
    <p:extLst>
      <p:ext uri="{BB962C8B-B14F-4D97-AF65-F5344CB8AC3E}">
        <p14:creationId xmlns:p14="http://schemas.microsoft.com/office/powerpoint/2010/main" xmlns="" val="39139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140"/>
            <a:ext cx="8229600" cy="990600"/>
          </a:xfrm>
        </p:spPr>
        <p:txBody>
          <a:bodyPr>
            <a:normAutofit/>
          </a:bodyPr>
          <a:lstStyle/>
          <a:p>
            <a:r>
              <a:rPr lang="en-US" dirty="0" smtClean="0"/>
              <a:t>What is the Well Visit Planner (WVP)?</a:t>
            </a:r>
            <a:endParaRPr lang="en-US" dirty="0"/>
          </a:p>
        </p:txBody>
      </p:sp>
      <p:sp>
        <p:nvSpPr>
          <p:cNvPr id="3" name="Content Placeholder 2"/>
          <p:cNvSpPr>
            <a:spLocks noGrp="1"/>
          </p:cNvSpPr>
          <p:nvPr>
            <p:ph idx="1"/>
          </p:nvPr>
        </p:nvSpPr>
        <p:spPr>
          <a:xfrm>
            <a:off x="243916" y="1565569"/>
            <a:ext cx="8229600" cy="4746382"/>
          </a:xfrm>
        </p:spPr>
        <p:txBody>
          <a:bodyPr>
            <a:normAutofit/>
          </a:bodyPr>
          <a:lstStyle/>
          <a:p>
            <a:pPr marL="182880" lvl="1"/>
            <a:r>
              <a:rPr lang="en-US" b="1" dirty="0" smtClean="0"/>
              <a:t>Other </a:t>
            </a:r>
            <a:r>
              <a:rPr lang="en-US" b="1" dirty="0"/>
              <a:t>tools: </a:t>
            </a:r>
            <a:r>
              <a:rPr lang="en-US" dirty="0" smtClean="0"/>
              <a:t>Possibility for integrating parent responses about priorities, key issues and needs (etc.) into the electronic health record</a:t>
            </a:r>
          </a:p>
        </p:txBody>
      </p:sp>
      <p:sp>
        <p:nvSpPr>
          <p:cNvPr id="4" name="Text Box 5"/>
          <p:cNvSpPr txBox="1"/>
          <p:nvPr/>
        </p:nvSpPr>
        <p:spPr>
          <a:xfrm>
            <a:off x="0" y="246044"/>
            <a:ext cx="9144000" cy="532666"/>
          </a:xfrm>
          <a:prstGeom prst="rect">
            <a:avLst/>
          </a:prstGeom>
          <a:solidFill>
            <a:schemeClr val="bg2">
              <a:lumMod val="10000"/>
            </a:schemeClr>
          </a:solidFill>
          <a:ln>
            <a:solidFill>
              <a:schemeClr val="bg2">
                <a:lumMod val="10000"/>
              </a:schemeClr>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36576" rIns="91440" bIns="36576" numCol="1" spcCol="0" rtlCol="0" fromWordArt="0" anchor="t" anchorCtr="0" forceAA="0" compatLnSpc="1">
            <a:prstTxWarp prst="textNoShape">
              <a:avLst/>
            </a:prstTxWarp>
            <a:noAutofit/>
          </a:bodyPr>
          <a:lstStyle/>
          <a:p>
            <a:pPr marL="0" marR="0" algn="ctr">
              <a:spcBef>
                <a:spcPts val="0"/>
              </a:spcBef>
              <a:spcAft>
                <a:spcPts val="0"/>
              </a:spcAft>
            </a:pPr>
            <a:r>
              <a:rPr lang="en-US" sz="1100">
                <a:solidFill>
                  <a:srgbClr val="FFFFFF"/>
                </a:solidFill>
                <a:effectLst/>
                <a:ea typeface="ＭＳ 明朝"/>
                <a:cs typeface="Times New Roman"/>
              </a:rPr>
              <a:t> </a:t>
            </a:r>
            <a:endParaRPr lang="en-US" sz="1200">
              <a:effectLst/>
              <a:ea typeface="ＭＳ 明朝"/>
              <a:cs typeface="Times New Roman"/>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bwMode="auto">
          <a:xfrm>
            <a:off x="3514246" y="118520"/>
            <a:ext cx="2251275" cy="787714"/>
          </a:xfrm>
          <a:prstGeom prst="rect">
            <a:avLst/>
          </a:prstGeom>
          <a:noFill/>
          <a:ln>
            <a:noFill/>
          </a:ln>
          <a:extLst>
            <a:ext uri="{53640926-AAD7-44D8-BBD7-CCE9431645EC}">
              <a14:shadowObscured xmlns:a14="http://schemas.microsoft.com/office/drawing/2010/main" xmlns=""/>
            </a:ext>
          </a:extLst>
        </p:spPr>
      </p:pic>
      <p:sp>
        <p:nvSpPr>
          <p:cNvPr id="6" name="Footer Placeholder 5"/>
          <p:cNvSpPr>
            <a:spLocks noGrp="1"/>
          </p:cNvSpPr>
          <p:nvPr>
            <p:ph type="ftr" sz="quarter" idx="11"/>
          </p:nvPr>
        </p:nvSpPr>
        <p:spPr>
          <a:xfrm>
            <a:off x="4294866" y="6456666"/>
            <a:ext cx="4114800" cy="329184"/>
          </a:xfrm>
        </p:spPr>
        <p:txBody>
          <a:bodyPr/>
          <a:lstStyle/>
          <a:p>
            <a:pPr algn="r"/>
            <a:r>
              <a:rPr lang="en-US" sz="1400" dirty="0" smtClean="0">
                <a:solidFill>
                  <a:schemeClr val="bg2">
                    <a:lumMod val="10000"/>
                  </a:schemeClr>
                </a:solidFill>
              </a:rPr>
              <a:t>Well Visit Planner Webinar, December 3, 2012    |</a:t>
            </a:r>
            <a:endParaRPr lang="en-US" sz="1400" dirty="0">
              <a:solidFill>
                <a:schemeClr val="bg2">
                  <a:lumMod val="10000"/>
                </a:schemeClr>
              </a:solidFill>
            </a:endParaRPr>
          </a:p>
        </p:txBody>
      </p:sp>
      <p:sp>
        <p:nvSpPr>
          <p:cNvPr id="7" name="Slide Number Placeholder 6"/>
          <p:cNvSpPr>
            <a:spLocks noGrp="1"/>
          </p:cNvSpPr>
          <p:nvPr>
            <p:ph type="sldNum" sz="quarter" idx="12"/>
          </p:nvPr>
        </p:nvSpPr>
        <p:spPr>
          <a:xfrm>
            <a:off x="8457004" y="6456666"/>
            <a:ext cx="1066800" cy="329184"/>
          </a:xfrm>
        </p:spPr>
        <p:txBody>
          <a:bodyPr/>
          <a:lstStyle/>
          <a:p>
            <a:fld id="{0CFEC368-1D7A-4F81-ABF6-AE0E36BAF64C}" type="slidenum">
              <a:rPr lang="en-US" smtClean="0">
                <a:solidFill>
                  <a:schemeClr val="bg2">
                    <a:lumMod val="10000"/>
                  </a:schemeClr>
                </a:solidFill>
              </a:rPr>
              <a:pPr/>
              <a:t>8</a:t>
            </a:fld>
            <a:endParaRPr lang="en-US" dirty="0">
              <a:solidFill>
                <a:schemeClr val="bg2">
                  <a:lumMod val="10000"/>
                </a:schemeClr>
              </a:solidFill>
            </a:endParaRPr>
          </a:p>
        </p:txBody>
      </p:sp>
      <p:pic>
        <p:nvPicPr>
          <p:cNvPr id="8" name="Picture 7"/>
          <p:cNvPicPr>
            <a:picLocks noChangeAspect="1"/>
          </p:cNvPicPr>
          <p:nvPr/>
        </p:nvPicPr>
        <p:blipFill>
          <a:blip r:embed="rId3" cstate="print"/>
          <a:stretch>
            <a:fillRect/>
          </a:stretch>
        </p:blipFill>
        <p:spPr>
          <a:xfrm>
            <a:off x="129546" y="5745759"/>
            <a:ext cx="2642229" cy="1132384"/>
          </a:xfrm>
          <a:prstGeom prst="rect">
            <a:avLst/>
          </a:prstGeom>
        </p:spPr>
      </p:pic>
      <p:pic>
        <p:nvPicPr>
          <p:cNvPr id="17" name="Picture 2"/>
          <p:cNvPicPr>
            <a:picLocks noChangeAspect="1" noChangeArrowheads="1"/>
          </p:cNvPicPr>
          <p:nvPr/>
        </p:nvPicPr>
        <p:blipFill>
          <a:blip r:embed="rId4" cstate="print"/>
          <a:srcRect l="19022" t="16837" r="20367" b="5717"/>
          <a:stretch>
            <a:fillRect/>
          </a:stretch>
        </p:blipFill>
        <p:spPr>
          <a:xfrm>
            <a:off x="651628" y="2276601"/>
            <a:ext cx="3643237" cy="3724275"/>
          </a:xfrm>
          <a:prstGeom prst="rect">
            <a:avLst/>
          </a:prstGeom>
        </p:spPr>
      </p:pic>
      <p:pic>
        <p:nvPicPr>
          <p:cNvPr id="18" name="Picture 2"/>
          <p:cNvPicPr>
            <a:picLocks noChangeAspect="1" noChangeArrowheads="1"/>
          </p:cNvPicPr>
          <p:nvPr/>
        </p:nvPicPr>
        <p:blipFill>
          <a:blip r:embed="rId5" cstate="print"/>
          <a:srcRect/>
          <a:stretch>
            <a:fillRect/>
          </a:stretch>
        </p:blipFill>
        <p:spPr bwMode="auto">
          <a:xfrm>
            <a:off x="4639883" y="2508643"/>
            <a:ext cx="4246978" cy="3803308"/>
          </a:xfrm>
          <a:prstGeom prst="rect">
            <a:avLst/>
          </a:prstGeom>
          <a:noFill/>
          <a:ln w="9525">
            <a:noFill/>
            <a:miter lim="800000"/>
            <a:headEnd/>
            <a:tailEnd/>
          </a:ln>
        </p:spPr>
      </p:pic>
      <p:sp>
        <p:nvSpPr>
          <p:cNvPr id="19" name="TextBox 9"/>
          <p:cNvSpPr txBox="1">
            <a:spLocks noChangeArrowheads="1"/>
          </p:cNvSpPr>
          <p:nvPr/>
        </p:nvSpPr>
        <p:spPr bwMode="auto">
          <a:xfrm>
            <a:off x="5451866" y="4365819"/>
            <a:ext cx="3976688" cy="246063"/>
          </a:xfrm>
          <a:prstGeom prst="rect">
            <a:avLst/>
          </a:prstGeom>
          <a:noFill/>
          <a:ln w="9525">
            <a:noFill/>
            <a:miter lim="800000"/>
            <a:headEnd/>
            <a:tailEnd/>
          </a:ln>
        </p:spPr>
        <p:txBody>
          <a:bodyPr wrap="square">
            <a:spAutoFit/>
          </a:bodyPr>
          <a:lstStyle/>
          <a:p>
            <a:r>
              <a:rPr lang="en-US" sz="1000" dirty="0">
                <a:latin typeface="Calibri" pitchFamily="34" charset="0"/>
              </a:rPr>
              <a:t>[</a:t>
            </a:r>
            <a:r>
              <a:rPr lang="en-US" sz="1000" b="0" dirty="0">
                <a:latin typeface="Calibri" pitchFamily="34" charset="0"/>
              </a:rPr>
              <a:t>Parent report:  Should she be interested in toilet training?]</a:t>
            </a:r>
          </a:p>
        </p:txBody>
      </p:sp>
      <p:sp>
        <p:nvSpPr>
          <p:cNvPr id="20" name="Oval 19"/>
          <p:cNvSpPr/>
          <p:nvPr/>
        </p:nvSpPr>
        <p:spPr>
          <a:xfrm>
            <a:off x="5410200" y="4222150"/>
            <a:ext cx="3733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04825" y="3581400"/>
            <a:ext cx="3733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913118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979" y="793140"/>
            <a:ext cx="8557254" cy="990600"/>
          </a:xfrm>
        </p:spPr>
        <p:txBody>
          <a:bodyPr>
            <a:normAutofit/>
          </a:bodyPr>
          <a:lstStyle/>
          <a:p>
            <a:r>
              <a:rPr lang="en-US" dirty="0" smtClean="0"/>
              <a:t>The Well Visit Planner (WVP) Website?</a:t>
            </a:r>
            <a:endParaRPr lang="en-US" dirty="0"/>
          </a:p>
        </p:txBody>
      </p:sp>
      <p:sp>
        <p:nvSpPr>
          <p:cNvPr id="4" name="Text Box 5"/>
          <p:cNvSpPr txBox="1"/>
          <p:nvPr/>
        </p:nvSpPr>
        <p:spPr>
          <a:xfrm>
            <a:off x="0" y="246044"/>
            <a:ext cx="9144000" cy="532666"/>
          </a:xfrm>
          <a:prstGeom prst="rect">
            <a:avLst/>
          </a:prstGeom>
          <a:solidFill>
            <a:schemeClr val="bg2">
              <a:lumMod val="10000"/>
            </a:schemeClr>
          </a:solidFill>
          <a:ln>
            <a:solidFill>
              <a:schemeClr val="bg2">
                <a:lumMod val="10000"/>
              </a:schemeClr>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36576" rIns="91440" bIns="36576" numCol="1" spcCol="0" rtlCol="0" fromWordArt="0" anchor="t" anchorCtr="0" forceAA="0" compatLnSpc="1">
            <a:prstTxWarp prst="textNoShape">
              <a:avLst/>
            </a:prstTxWarp>
            <a:noAutofit/>
          </a:bodyPr>
          <a:lstStyle/>
          <a:p>
            <a:pPr marL="0" marR="0" algn="ctr">
              <a:spcBef>
                <a:spcPts val="0"/>
              </a:spcBef>
              <a:spcAft>
                <a:spcPts val="0"/>
              </a:spcAft>
            </a:pPr>
            <a:r>
              <a:rPr lang="en-US" sz="1100">
                <a:solidFill>
                  <a:srgbClr val="FFFFFF"/>
                </a:solidFill>
                <a:effectLst/>
                <a:ea typeface="ＭＳ 明朝"/>
                <a:cs typeface="Times New Roman"/>
              </a:rPr>
              <a:t> </a:t>
            </a:r>
            <a:endParaRPr lang="en-US" sz="1200">
              <a:effectLst/>
              <a:ea typeface="ＭＳ 明朝"/>
              <a:cs typeface="Times New Roman"/>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bwMode="auto">
          <a:xfrm>
            <a:off x="3514246" y="118520"/>
            <a:ext cx="2251275" cy="787714"/>
          </a:xfrm>
          <a:prstGeom prst="rect">
            <a:avLst/>
          </a:prstGeom>
          <a:noFill/>
          <a:ln>
            <a:noFill/>
          </a:ln>
          <a:extLst>
            <a:ext uri="{53640926-AAD7-44D8-BBD7-CCE9431645EC}">
              <a14:shadowObscured xmlns:a14="http://schemas.microsoft.com/office/drawing/2010/main" xmlns=""/>
            </a:ext>
          </a:extLst>
        </p:spPr>
      </p:pic>
      <p:sp>
        <p:nvSpPr>
          <p:cNvPr id="6" name="Footer Placeholder 5"/>
          <p:cNvSpPr>
            <a:spLocks noGrp="1"/>
          </p:cNvSpPr>
          <p:nvPr>
            <p:ph type="ftr" sz="quarter" idx="11"/>
          </p:nvPr>
        </p:nvSpPr>
        <p:spPr>
          <a:xfrm>
            <a:off x="4294866" y="6456666"/>
            <a:ext cx="4114800" cy="329184"/>
          </a:xfrm>
        </p:spPr>
        <p:txBody>
          <a:bodyPr/>
          <a:lstStyle/>
          <a:p>
            <a:pPr algn="r"/>
            <a:r>
              <a:rPr lang="en-US" sz="1400" dirty="0" smtClean="0">
                <a:solidFill>
                  <a:schemeClr val="bg2">
                    <a:lumMod val="10000"/>
                  </a:schemeClr>
                </a:solidFill>
              </a:rPr>
              <a:t>Well Visit Planner Webinar, December 3, 2012    |</a:t>
            </a:r>
            <a:endParaRPr lang="en-US" sz="1400" dirty="0">
              <a:solidFill>
                <a:schemeClr val="bg2">
                  <a:lumMod val="10000"/>
                </a:schemeClr>
              </a:solidFill>
            </a:endParaRPr>
          </a:p>
        </p:txBody>
      </p:sp>
      <p:sp>
        <p:nvSpPr>
          <p:cNvPr id="7" name="Slide Number Placeholder 6"/>
          <p:cNvSpPr>
            <a:spLocks noGrp="1"/>
          </p:cNvSpPr>
          <p:nvPr>
            <p:ph type="sldNum" sz="quarter" idx="12"/>
          </p:nvPr>
        </p:nvSpPr>
        <p:spPr>
          <a:xfrm>
            <a:off x="8457004" y="6456666"/>
            <a:ext cx="1066800" cy="329184"/>
          </a:xfrm>
        </p:spPr>
        <p:txBody>
          <a:bodyPr/>
          <a:lstStyle/>
          <a:p>
            <a:fld id="{0CFEC368-1D7A-4F81-ABF6-AE0E36BAF64C}" type="slidenum">
              <a:rPr lang="en-US" smtClean="0">
                <a:solidFill>
                  <a:schemeClr val="bg2">
                    <a:lumMod val="10000"/>
                  </a:schemeClr>
                </a:solidFill>
              </a:rPr>
              <a:pPr/>
              <a:t>9</a:t>
            </a:fld>
            <a:endParaRPr lang="en-US" dirty="0">
              <a:solidFill>
                <a:schemeClr val="bg2">
                  <a:lumMod val="10000"/>
                </a:schemeClr>
              </a:solidFill>
            </a:endParaRPr>
          </a:p>
        </p:txBody>
      </p:sp>
      <p:pic>
        <p:nvPicPr>
          <p:cNvPr id="8" name="Picture 7"/>
          <p:cNvPicPr>
            <a:picLocks noChangeAspect="1"/>
          </p:cNvPicPr>
          <p:nvPr/>
        </p:nvPicPr>
        <p:blipFill>
          <a:blip r:embed="rId3" cstate="print"/>
          <a:stretch>
            <a:fillRect/>
          </a:stretch>
        </p:blipFill>
        <p:spPr>
          <a:xfrm>
            <a:off x="129546" y="5745759"/>
            <a:ext cx="2642229" cy="1132384"/>
          </a:xfrm>
          <a:prstGeom prst="rect">
            <a:avLst/>
          </a:prstGeom>
        </p:spPr>
      </p:pic>
      <p:pic>
        <p:nvPicPr>
          <p:cNvPr id="9" name="Picture 1"/>
          <p:cNvPicPr>
            <a:picLocks noChangeAspect="1" noChangeArrowheads="1"/>
          </p:cNvPicPr>
          <p:nvPr/>
        </p:nvPicPr>
        <p:blipFill>
          <a:blip r:embed="rId4" cstate="print"/>
          <a:srcRect l="14219" t="16051" r="15703" b="6250"/>
          <a:stretch>
            <a:fillRect/>
          </a:stretch>
        </p:blipFill>
        <p:spPr bwMode="auto">
          <a:xfrm>
            <a:off x="2381250" y="1668549"/>
            <a:ext cx="5028291" cy="4460076"/>
          </a:xfrm>
          <a:prstGeom prst="rect">
            <a:avLst/>
          </a:prstGeom>
          <a:noFill/>
          <a:ln w="9525">
            <a:noFill/>
            <a:miter lim="800000"/>
            <a:headEnd/>
            <a:tailEnd/>
          </a:ln>
        </p:spPr>
      </p:pic>
    </p:spTree>
    <p:extLst>
      <p:ext uri="{BB962C8B-B14F-4D97-AF65-F5344CB8AC3E}">
        <p14:creationId xmlns:p14="http://schemas.microsoft.com/office/powerpoint/2010/main" xmlns="" val="1514657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6">
      <a:dk1>
        <a:sysClr val="windowText" lastClr="000000"/>
      </a:dk1>
      <a:lt1>
        <a:sysClr val="window" lastClr="FFFFFF"/>
      </a:lt1>
      <a:dk2>
        <a:srgbClr val="3B6F1B"/>
      </a:dk2>
      <a:lt2>
        <a:srgbClr val="E8E9D1"/>
      </a:lt2>
      <a:accent1>
        <a:srgbClr val="6FA541"/>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1044</TotalTime>
  <Words>1970</Words>
  <Application>Microsoft Office PowerPoint</Application>
  <PresentationFormat>On-screen Show (4:3)</PresentationFormat>
  <Paragraphs>316</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Clarity</vt:lpstr>
      <vt:lpstr>Slide 1</vt:lpstr>
      <vt:lpstr>Thank You for Joining the Webinar!</vt:lpstr>
      <vt:lpstr>Today’s Agenda</vt:lpstr>
      <vt:lpstr>Motivation </vt:lpstr>
      <vt:lpstr>What are the Well Visit Planner (WVP) tools?</vt:lpstr>
      <vt:lpstr>What are the Well Visit Planner (WVP) tools?</vt:lpstr>
      <vt:lpstr>What are the Well Visit Planner (WVP) tools?</vt:lpstr>
      <vt:lpstr>What is the Well Visit Planner (WVP)?</vt:lpstr>
      <vt:lpstr>The Well Visit Planner (WVP) Website?</vt:lpstr>
      <vt:lpstr>Development &amp; Feasibility (1)</vt:lpstr>
      <vt:lpstr>Development &amp; Feasibility (2)</vt:lpstr>
      <vt:lpstr>The Well Visit Planner Website: Three Steps</vt:lpstr>
      <vt:lpstr>Flow and Content</vt:lpstr>
      <vt:lpstr>What is in the WVP?</vt:lpstr>
      <vt:lpstr>Slide 15</vt:lpstr>
      <vt:lpstr>Slide 16</vt:lpstr>
      <vt:lpstr>Flow and Content</vt:lpstr>
      <vt:lpstr>What is in the WVP?</vt:lpstr>
      <vt:lpstr>Voila! The Visit Guide</vt:lpstr>
      <vt:lpstr>Demonstration of the Public Use WVP</vt:lpstr>
      <vt:lpstr>Selecting the Right tool(s)</vt:lpstr>
      <vt:lpstr>Two Primary Options</vt:lpstr>
      <vt:lpstr>IMPLEMENTING the WVP</vt:lpstr>
      <vt:lpstr>What is Needed for Using the WVP?</vt:lpstr>
      <vt:lpstr>Cultural Shift for Your Patients</vt:lpstr>
      <vt:lpstr>Requirements for all Versions of the WVP</vt:lpstr>
      <vt:lpstr>Office Flow</vt:lpstr>
      <vt:lpstr>Office Flow</vt:lpstr>
      <vt:lpstr>Available upon launch of public site… (January 2013 )</vt:lpstr>
      <vt:lpstr>Get Started with the Orientation Kit and Users Sign Up Form</vt:lpstr>
      <vt:lpstr>User Sign-Up Form</vt:lpstr>
      <vt:lpstr>User Sign-Up Form</vt:lpstr>
      <vt:lpstr>Thank You to Our Many Partners</vt:lpstr>
      <vt:lpstr>Thank you!</vt:lpstr>
      <vt:lpstr>Questions?</vt:lpstr>
    </vt:vector>
  </TitlesOfParts>
  <Company>OHSU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Well Visit Planner</dc:title>
  <dc:creator>Cambria Wilhelm</dc:creator>
  <cp:lastModifiedBy>LeDonne</cp:lastModifiedBy>
  <cp:revision>135</cp:revision>
  <cp:lastPrinted>2012-12-01T00:55:30Z</cp:lastPrinted>
  <dcterms:created xsi:type="dcterms:W3CDTF">2012-11-28T20:38:29Z</dcterms:created>
  <dcterms:modified xsi:type="dcterms:W3CDTF">2012-12-04T00:27:06Z</dcterms:modified>
</cp:coreProperties>
</file>